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3" r:id="rId2"/>
  </p:sldMasterIdLst>
  <p:notesMasterIdLst>
    <p:notesMasterId r:id="rId52"/>
  </p:notesMasterIdLst>
  <p:sldIdLst>
    <p:sldId id="258" r:id="rId3"/>
    <p:sldId id="283" r:id="rId4"/>
    <p:sldId id="285" r:id="rId5"/>
    <p:sldId id="260" r:id="rId6"/>
    <p:sldId id="261" r:id="rId7"/>
    <p:sldId id="263" r:id="rId8"/>
    <p:sldId id="298" r:id="rId9"/>
    <p:sldId id="308" r:id="rId10"/>
    <p:sldId id="264" r:id="rId11"/>
    <p:sldId id="266" r:id="rId12"/>
    <p:sldId id="313" r:id="rId13"/>
    <p:sldId id="314" r:id="rId14"/>
    <p:sldId id="315" r:id="rId15"/>
    <p:sldId id="316" r:id="rId16"/>
    <p:sldId id="262" r:id="rId17"/>
    <p:sldId id="309" r:id="rId18"/>
    <p:sldId id="317" r:id="rId19"/>
    <p:sldId id="318" r:id="rId20"/>
    <p:sldId id="265" r:id="rId21"/>
    <p:sldId id="271" r:id="rId22"/>
    <p:sldId id="270" r:id="rId23"/>
    <p:sldId id="268" r:id="rId24"/>
    <p:sldId id="269" r:id="rId25"/>
    <p:sldId id="300" r:id="rId26"/>
    <p:sldId id="311" r:id="rId27"/>
    <p:sldId id="310" r:id="rId28"/>
    <p:sldId id="312" r:id="rId29"/>
    <p:sldId id="302" r:id="rId30"/>
    <p:sldId id="303" r:id="rId31"/>
    <p:sldId id="304" r:id="rId32"/>
    <p:sldId id="305" r:id="rId33"/>
    <p:sldId id="319" r:id="rId34"/>
    <p:sldId id="320" r:id="rId35"/>
    <p:sldId id="277" r:id="rId36"/>
    <p:sldId id="306" r:id="rId37"/>
    <p:sldId id="276" r:id="rId38"/>
    <p:sldId id="321" r:id="rId39"/>
    <p:sldId id="322" r:id="rId40"/>
    <p:sldId id="307" r:id="rId41"/>
    <p:sldId id="324" r:id="rId42"/>
    <p:sldId id="325" r:id="rId43"/>
    <p:sldId id="326" r:id="rId44"/>
    <p:sldId id="278" r:id="rId45"/>
    <p:sldId id="280" r:id="rId46"/>
    <p:sldId id="294" r:id="rId47"/>
    <p:sldId id="296" r:id="rId48"/>
    <p:sldId id="295" r:id="rId49"/>
    <p:sldId id="297" r:id="rId50"/>
    <p:sldId id="286" r:id="rId51"/>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3" autoAdjust="0"/>
    <p:restoredTop sz="72908" autoAdjust="0"/>
  </p:normalViewPr>
  <p:slideViewPr>
    <p:cSldViewPr>
      <p:cViewPr varScale="1">
        <p:scale>
          <a:sx n="115" d="100"/>
          <a:sy n="115" d="100"/>
        </p:scale>
        <p:origin x="1464" y="-35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988F469-23FB-4A5B-97AE-494146624D7F}" type="doc">
      <dgm:prSet loTypeId="urn:microsoft.com/office/officeart/2005/8/layout/process2" loCatId="process" qsTypeId="urn:microsoft.com/office/officeart/2005/8/quickstyle/simple1" qsCatId="simple" csTypeId="urn:microsoft.com/office/officeart/2005/8/colors/accent1_2" csCatId="accent1" phldr="1"/>
      <dgm:spPr/>
    </dgm:pt>
    <dgm:pt modelId="{9859ACB5-69B4-4D02-909A-D13FDDA3D1FD}">
      <dgm:prSet phldrT="[Texto]"/>
      <dgm:spPr/>
      <dgm:t>
        <a:bodyPr/>
        <a:lstStyle/>
        <a:p>
          <a:r>
            <a:rPr lang="en-GB" noProof="0" dirty="0"/>
            <a:t>Preprocessing</a:t>
          </a:r>
        </a:p>
      </dgm:t>
    </dgm:pt>
    <dgm:pt modelId="{FEA777EC-9A11-4D94-BE26-30C81AE03D76}" type="parTrans" cxnId="{ED4F1472-B201-4F8C-A7CB-C368F30A7B91}">
      <dgm:prSet/>
      <dgm:spPr/>
      <dgm:t>
        <a:bodyPr/>
        <a:lstStyle/>
        <a:p>
          <a:endParaRPr lang="es-ES"/>
        </a:p>
      </dgm:t>
    </dgm:pt>
    <dgm:pt modelId="{414366ED-4FB7-444A-9214-8F5265573AD0}" type="sibTrans" cxnId="{ED4F1472-B201-4F8C-A7CB-C368F30A7B91}">
      <dgm:prSet/>
      <dgm:spPr/>
      <dgm:t>
        <a:bodyPr/>
        <a:lstStyle/>
        <a:p>
          <a:endParaRPr lang="es-ES"/>
        </a:p>
      </dgm:t>
    </dgm:pt>
    <dgm:pt modelId="{A6261F0F-549E-40DB-BF18-85C1970BF763}">
      <dgm:prSet phldrT="[Texto]"/>
      <dgm:spPr/>
      <dgm:t>
        <a:bodyPr/>
        <a:lstStyle/>
        <a:p>
          <a:r>
            <a:rPr lang="es-ES" dirty="0"/>
            <a:t>Alignment</a:t>
          </a:r>
        </a:p>
      </dgm:t>
    </dgm:pt>
    <dgm:pt modelId="{2F8672CB-45D4-4A50-A169-F69D346245E8}" type="parTrans" cxnId="{257B6292-FCB4-40DF-9380-DFC0D3F3C7E6}">
      <dgm:prSet/>
      <dgm:spPr/>
      <dgm:t>
        <a:bodyPr/>
        <a:lstStyle/>
        <a:p>
          <a:endParaRPr lang="es-ES"/>
        </a:p>
      </dgm:t>
    </dgm:pt>
    <dgm:pt modelId="{DDA81273-D30A-403B-96DF-12729A1170F5}" type="sibTrans" cxnId="{257B6292-FCB4-40DF-9380-DFC0D3F3C7E6}">
      <dgm:prSet/>
      <dgm:spPr/>
      <dgm:t>
        <a:bodyPr/>
        <a:lstStyle/>
        <a:p>
          <a:endParaRPr lang="es-ES"/>
        </a:p>
      </dgm:t>
    </dgm:pt>
    <dgm:pt modelId="{BC5B5208-F7D1-47A6-85E4-F6A7374A72D7}">
      <dgm:prSet phldrT="[Texto]"/>
      <dgm:spPr/>
      <dgm:t>
        <a:bodyPr/>
        <a:lstStyle/>
        <a:p>
          <a:r>
            <a:rPr lang="es-ES" dirty="0"/>
            <a:t>Postprocessing: </a:t>
          </a:r>
          <a:r>
            <a:rPr lang="en-GB" noProof="0" dirty="0"/>
            <a:t>Genome</a:t>
          </a:r>
          <a:r>
            <a:rPr lang="es-ES" dirty="0"/>
            <a:t> </a:t>
          </a:r>
          <a:r>
            <a:rPr lang="en-GB" noProof="0" dirty="0"/>
            <a:t>analysis</a:t>
          </a:r>
          <a:r>
            <a:rPr lang="es-ES" dirty="0"/>
            <a:t>…</a:t>
          </a:r>
        </a:p>
      </dgm:t>
    </dgm:pt>
    <dgm:pt modelId="{5567A513-CB35-42BE-9064-4F22ADED7165}" type="parTrans" cxnId="{7DAB35FF-F9B0-431D-91B6-DFBA4A1AE5B7}">
      <dgm:prSet/>
      <dgm:spPr/>
      <dgm:t>
        <a:bodyPr/>
        <a:lstStyle/>
        <a:p>
          <a:endParaRPr lang="es-ES"/>
        </a:p>
      </dgm:t>
    </dgm:pt>
    <dgm:pt modelId="{2F70BE4A-4FF3-4C8D-8727-062C9D2B33A6}" type="sibTrans" cxnId="{7DAB35FF-F9B0-431D-91B6-DFBA4A1AE5B7}">
      <dgm:prSet/>
      <dgm:spPr/>
      <dgm:t>
        <a:bodyPr/>
        <a:lstStyle/>
        <a:p>
          <a:endParaRPr lang="es-ES"/>
        </a:p>
      </dgm:t>
    </dgm:pt>
    <dgm:pt modelId="{D66C00FB-002A-4788-B083-3D1F94B2831C}" type="pres">
      <dgm:prSet presAssocID="{3988F469-23FB-4A5B-97AE-494146624D7F}" presName="linearFlow" presStyleCnt="0">
        <dgm:presLayoutVars>
          <dgm:resizeHandles val="exact"/>
        </dgm:presLayoutVars>
      </dgm:prSet>
      <dgm:spPr/>
    </dgm:pt>
    <dgm:pt modelId="{34010B5F-CF41-46B3-BAB1-5414BB3E70C5}" type="pres">
      <dgm:prSet presAssocID="{9859ACB5-69B4-4D02-909A-D13FDDA3D1FD}" presName="node" presStyleLbl="node1" presStyleIdx="0" presStyleCnt="3" custLinFactNeighborY="10715">
        <dgm:presLayoutVars>
          <dgm:bulletEnabled val="1"/>
        </dgm:presLayoutVars>
      </dgm:prSet>
      <dgm:spPr/>
    </dgm:pt>
    <dgm:pt modelId="{EBEF4B26-EBBE-4B9F-9A42-BC859537AEC1}" type="pres">
      <dgm:prSet presAssocID="{414366ED-4FB7-444A-9214-8F5265573AD0}" presName="sibTrans" presStyleLbl="sibTrans2D1" presStyleIdx="0" presStyleCnt="2"/>
      <dgm:spPr/>
    </dgm:pt>
    <dgm:pt modelId="{6363A94D-8866-4A76-BB5C-FE10CA5A1177}" type="pres">
      <dgm:prSet presAssocID="{414366ED-4FB7-444A-9214-8F5265573AD0}" presName="connectorText" presStyleLbl="sibTrans2D1" presStyleIdx="0" presStyleCnt="2"/>
      <dgm:spPr/>
    </dgm:pt>
    <dgm:pt modelId="{A0C476C4-DDF7-42F7-8CDC-D6D628266D49}" type="pres">
      <dgm:prSet presAssocID="{A6261F0F-549E-40DB-BF18-85C1970BF763}" presName="node" presStyleLbl="node1" presStyleIdx="1" presStyleCnt="3" custLinFactNeighborY="10715">
        <dgm:presLayoutVars>
          <dgm:bulletEnabled val="1"/>
        </dgm:presLayoutVars>
      </dgm:prSet>
      <dgm:spPr/>
    </dgm:pt>
    <dgm:pt modelId="{9F0ADE6C-3DCB-48DF-AAB9-448866623A9D}" type="pres">
      <dgm:prSet presAssocID="{DDA81273-D30A-403B-96DF-12729A1170F5}" presName="sibTrans" presStyleLbl="sibTrans2D1" presStyleIdx="1" presStyleCnt="2"/>
      <dgm:spPr/>
    </dgm:pt>
    <dgm:pt modelId="{8C140A4F-7364-4968-A577-F1F90865D045}" type="pres">
      <dgm:prSet presAssocID="{DDA81273-D30A-403B-96DF-12729A1170F5}" presName="connectorText" presStyleLbl="sibTrans2D1" presStyleIdx="1" presStyleCnt="2"/>
      <dgm:spPr/>
    </dgm:pt>
    <dgm:pt modelId="{57BB984F-EF16-44A0-B924-7CE190F91458}" type="pres">
      <dgm:prSet presAssocID="{BC5B5208-F7D1-47A6-85E4-F6A7374A72D7}" presName="node" presStyleLbl="node1" presStyleIdx="2" presStyleCnt="3">
        <dgm:presLayoutVars>
          <dgm:bulletEnabled val="1"/>
        </dgm:presLayoutVars>
      </dgm:prSet>
      <dgm:spPr/>
    </dgm:pt>
  </dgm:ptLst>
  <dgm:cxnLst>
    <dgm:cxn modelId="{045A7C00-0EDB-41C2-9818-70E0A386E917}" type="presOf" srcId="{BC5B5208-F7D1-47A6-85E4-F6A7374A72D7}" destId="{57BB984F-EF16-44A0-B924-7CE190F91458}" srcOrd="0" destOrd="0" presId="urn:microsoft.com/office/officeart/2005/8/layout/process2"/>
    <dgm:cxn modelId="{1561D609-234D-4F5F-8AA5-9DDD5D5E781A}" type="presOf" srcId="{414366ED-4FB7-444A-9214-8F5265573AD0}" destId="{EBEF4B26-EBBE-4B9F-9A42-BC859537AEC1}" srcOrd="0" destOrd="0" presId="urn:microsoft.com/office/officeart/2005/8/layout/process2"/>
    <dgm:cxn modelId="{E06E3A0E-AA38-47C3-AE52-F14C456268F3}" type="presOf" srcId="{9859ACB5-69B4-4D02-909A-D13FDDA3D1FD}" destId="{34010B5F-CF41-46B3-BAB1-5414BB3E70C5}" srcOrd="0" destOrd="0" presId="urn:microsoft.com/office/officeart/2005/8/layout/process2"/>
    <dgm:cxn modelId="{FBDB1327-E8BC-4902-B918-298C886D1192}" type="presOf" srcId="{3988F469-23FB-4A5B-97AE-494146624D7F}" destId="{D66C00FB-002A-4788-B083-3D1F94B2831C}" srcOrd="0" destOrd="0" presId="urn:microsoft.com/office/officeart/2005/8/layout/process2"/>
    <dgm:cxn modelId="{95B8F753-B432-4C54-AAD7-09C711411D67}" type="presOf" srcId="{A6261F0F-549E-40DB-BF18-85C1970BF763}" destId="{A0C476C4-DDF7-42F7-8CDC-D6D628266D49}" srcOrd="0" destOrd="0" presId="urn:microsoft.com/office/officeart/2005/8/layout/process2"/>
    <dgm:cxn modelId="{A041D968-D60C-41A6-AB61-ACCF0393B3E8}" type="presOf" srcId="{DDA81273-D30A-403B-96DF-12729A1170F5}" destId="{8C140A4F-7364-4968-A577-F1F90865D045}" srcOrd="1" destOrd="0" presId="urn:microsoft.com/office/officeart/2005/8/layout/process2"/>
    <dgm:cxn modelId="{ED4F1472-B201-4F8C-A7CB-C368F30A7B91}" srcId="{3988F469-23FB-4A5B-97AE-494146624D7F}" destId="{9859ACB5-69B4-4D02-909A-D13FDDA3D1FD}" srcOrd="0" destOrd="0" parTransId="{FEA777EC-9A11-4D94-BE26-30C81AE03D76}" sibTransId="{414366ED-4FB7-444A-9214-8F5265573AD0}"/>
    <dgm:cxn modelId="{257B6292-FCB4-40DF-9380-DFC0D3F3C7E6}" srcId="{3988F469-23FB-4A5B-97AE-494146624D7F}" destId="{A6261F0F-549E-40DB-BF18-85C1970BF763}" srcOrd="1" destOrd="0" parTransId="{2F8672CB-45D4-4A50-A169-F69D346245E8}" sibTransId="{DDA81273-D30A-403B-96DF-12729A1170F5}"/>
    <dgm:cxn modelId="{A6A95FBC-3E7F-4280-B169-1B0C026DB1AC}" type="presOf" srcId="{DDA81273-D30A-403B-96DF-12729A1170F5}" destId="{9F0ADE6C-3DCB-48DF-AAB9-448866623A9D}" srcOrd="0" destOrd="0" presId="urn:microsoft.com/office/officeart/2005/8/layout/process2"/>
    <dgm:cxn modelId="{38D60AEE-D632-48A7-B99F-6AF4B46B24CE}" type="presOf" srcId="{414366ED-4FB7-444A-9214-8F5265573AD0}" destId="{6363A94D-8866-4A76-BB5C-FE10CA5A1177}" srcOrd="1" destOrd="0" presId="urn:microsoft.com/office/officeart/2005/8/layout/process2"/>
    <dgm:cxn modelId="{7DAB35FF-F9B0-431D-91B6-DFBA4A1AE5B7}" srcId="{3988F469-23FB-4A5B-97AE-494146624D7F}" destId="{BC5B5208-F7D1-47A6-85E4-F6A7374A72D7}" srcOrd="2" destOrd="0" parTransId="{5567A513-CB35-42BE-9064-4F22ADED7165}" sibTransId="{2F70BE4A-4FF3-4C8D-8727-062C9D2B33A6}"/>
    <dgm:cxn modelId="{3B2FA7BD-DAE9-4F15-BD63-651BBEF662E9}" type="presParOf" srcId="{D66C00FB-002A-4788-B083-3D1F94B2831C}" destId="{34010B5F-CF41-46B3-BAB1-5414BB3E70C5}" srcOrd="0" destOrd="0" presId="urn:microsoft.com/office/officeart/2005/8/layout/process2"/>
    <dgm:cxn modelId="{2028E89F-C2E7-4B95-9C6A-6DE584381438}" type="presParOf" srcId="{D66C00FB-002A-4788-B083-3D1F94B2831C}" destId="{EBEF4B26-EBBE-4B9F-9A42-BC859537AEC1}" srcOrd="1" destOrd="0" presId="urn:microsoft.com/office/officeart/2005/8/layout/process2"/>
    <dgm:cxn modelId="{C308B97B-E215-4ABE-A069-D46A8B15737E}" type="presParOf" srcId="{EBEF4B26-EBBE-4B9F-9A42-BC859537AEC1}" destId="{6363A94D-8866-4A76-BB5C-FE10CA5A1177}" srcOrd="0" destOrd="0" presId="urn:microsoft.com/office/officeart/2005/8/layout/process2"/>
    <dgm:cxn modelId="{2FB4F6FA-F253-4B42-8BBF-57F172A5A4A3}" type="presParOf" srcId="{D66C00FB-002A-4788-B083-3D1F94B2831C}" destId="{A0C476C4-DDF7-42F7-8CDC-D6D628266D49}" srcOrd="2" destOrd="0" presId="urn:microsoft.com/office/officeart/2005/8/layout/process2"/>
    <dgm:cxn modelId="{7EF512D0-0755-4835-8527-84ECFA10433A}" type="presParOf" srcId="{D66C00FB-002A-4788-B083-3D1F94B2831C}" destId="{9F0ADE6C-3DCB-48DF-AAB9-448866623A9D}" srcOrd="3" destOrd="0" presId="urn:microsoft.com/office/officeart/2005/8/layout/process2"/>
    <dgm:cxn modelId="{4A1BEA3D-E010-4DF7-AC2F-5C02BA88E9CA}" type="presParOf" srcId="{9F0ADE6C-3DCB-48DF-AAB9-448866623A9D}" destId="{8C140A4F-7364-4968-A577-F1F90865D045}" srcOrd="0" destOrd="0" presId="urn:microsoft.com/office/officeart/2005/8/layout/process2"/>
    <dgm:cxn modelId="{86F3C6DE-EACA-44DE-97CD-8DDF4A0CAADF}" type="presParOf" srcId="{D66C00FB-002A-4788-B083-3D1F94B2831C}" destId="{57BB984F-EF16-44A0-B924-7CE190F91458}" srcOrd="4"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CCFD038-57BA-4C0C-BA4E-21F487E5F880}" type="doc">
      <dgm:prSet loTypeId="urn:microsoft.com/office/officeart/2005/8/layout/hProcess9" loCatId="process" qsTypeId="urn:microsoft.com/office/officeart/2005/8/quickstyle/simple1" qsCatId="simple" csTypeId="urn:microsoft.com/office/officeart/2005/8/colors/colorful4" csCatId="colorful" phldr="1"/>
      <dgm:spPr/>
    </dgm:pt>
    <dgm:pt modelId="{32948A39-C3B3-4CBA-921C-56855DD2712B}">
      <dgm:prSet phldrT="[Texto]"/>
      <dgm:spPr/>
      <dgm:t>
        <a:bodyPr/>
        <a:lstStyle/>
        <a:p>
          <a:pPr algn="ctr"/>
          <a:r>
            <a:rPr lang="es-ES" dirty="0"/>
            <a:t>Error </a:t>
          </a:r>
          <a:r>
            <a:rPr lang="en-GB" noProof="0" dirty="0"/>
            <a:t>probability</a:t>
          </a:r>
          <a:r>
            <a:rPr lang="es-ES" dirty="0"/>
            <a:t>	</a:t>
          </a:r>
        </a:p>
      </dgm:t>
    </dgm:pt>
    <dgm:pt modelId="{3DD3854E-C56D-4308-8ECA-864CBEA27FBD}" type="parTrans" cxnId="{C7EF4AD6-9C76-48DB-892B-A549B3212476}">
      <dgm:prSet/>
      <dgm:spPr/>
      <dgm:t>
        <a:bodyPr/>
        <a:lstStyle/>
        <a:p>
          <a:pPr algn="ctr"/>
          <a:endParaRPr lang="es-ES"/>
        </a:p>
      </dgm:t>
    </dgm:pt>
    <dgm:pt modelId="{3FDF8DA2-89E1-4B0B-B468-7C579F1D812B}" type="sibTrans" cxnId="{C7EF4AD6-9C76-48DB-892B-A549B3212476}">
      <dgm:prSet/>
      <dgm:spPr/>
      <dgm:t>
        <a:bodyPr/>
        <a:lstStyle/>
        <a:p>
          <a:pPr algn="ctr"/>
          <a:endParaRPr lang="es-ES"/>
        </a:p>
      </dgm:t>
    </dgm:pt>
    <dgm:pt modelId="{3F4E4DD5-00EF-4E25-A273-1A8B05E2BBD1}">
      <dgm:prSet phldrT="[Texto]"/>
      <dgm:spPr/>
      <dgm:t>
        <a:bodyPr/>
        <a:lstStyle/>
        <a:p>
          <a:pPr algn="ctr"/>
          <a:r>
            <a:rPr lang="es-ES" dirty="0" err="1"/>
            <a:t>Phred</a:t>
          </a:r>
          <a:r>
            <a:rPr lang="es-ES" dirty="0"/>
            <a:t> </a:t>
          </a:r>
          <a:r>
            <a:rPr lang="es-ES" dirty="0" err="1"/>
            <a:t>transforming</a:t>
          </a:r>
          <a:endParaRPr lang="es-ES" dirty="0"/>
        </a:p>
      </dgm:t>
    </dgm:pt>
    <dgm:pt modelId="{F36FD370-B572-4400-951A-A6E9ABE55819}" type="parTrans" cxnId="{E7226B38-FBEF-4DE8-A273-6AA0E5B6844D}">
      <dgm:prSet/>
      <dgm:spPr/>
      <dgm:t>
        <a:bodyPr/>
        <a:lstStyle/>
        <a:p>
          <a:pPr algn="ctr"/>
          <a:endParaRPr lang="es-ES"/>
        </a:p>
      </dgm:t>
    </dgm:pt>
    <dgm:pt modelId="{D32E2A45-2335-49F8-8309-1B3200581C8B}" type="sibTrans" cxnId="{E7226B38-FBEF-4DE8-A273-6AA0E5B6844D}">
      <dgm:prSet/>
      <dgm:spPr/>
      <dgm:t>
        <a:bodyPr/>
        <a:lstStyle/>
        <a:p>
          <a:pPr algn="ctr"/>
          <a:endParaRPr lang="es-ES"/>
        </a:p>
      </dgm:t>
    </dgm:pt>
    <dgm:pt modelId="{7C8B267E-CC4A-4FAE-8F55-1AB1D8E193B1}">
      <dgm:prSet phldrT="[Texto]"/>
      <dgm:spPr/>
      <dgm:t>
        <a:bodyPr/>
        <a:lstStyle/>
        <a:p>
          <a:pPr algn="ctr"/>
          <a:r>
            <a:rPr lang="es-ES" dirty="0"/>
            <a:t>ASCII </a:t>
          </a:r>
          <a:r>
            <a:rPr lang="es-ES" dirty="0" err="1"/>
            <a:t>encoding</a:t>
          </a:r>
          <a:endParaRPr lang="es-ES" dirty="0"/>
        </a:p>
      </dgm:t>
    </dgm:pt>
    <dgm:pt modelId="{3961103F-C572-43F2-9377-07BF1F72EC7F}" type="parTrans" cxnId="{9D3BCAD6-A12D-4596-BE92-7847A3031B3E}">
      <dgm:prSet/>
      <dgm:spPr/>
      <dgm:t>
        <a:bodyPr/>
        <a:lstStyle/>
        <a:p>
          <a:pPr algn="ctr"/>
          <a:endParaRPr lang="es-ES"/>
        </a:p>
      </dgm:t>
    </dgm:pt>
    <dgm:pt modelId="{E0AA55BB-D03D-41A3-8E07-88419669E69B}" type="sibTrans" cxnId="{9D3BCAD6-A12D-4596-BE92-7847A3031B3E}">
      <dgm:prSet/>
      <dgm:spPr/>
      <dgm:t>
        <a:bodyPr/>
        <a:lstStyle/>
        <a:p>
          <a:pPr algn="ctr"/>
          <a:endParaRPr lang="es-ES"/>
        </a:p>
      </dgm:t>
    </dgm:pt>
    <dgm:pt modelId="{F6DA3568-DA6F-4AC3-AE92-3CBC84D2B572}" type="pres">
      <dgm:prSet presAssocID="{1CCFD038-57BA-4C0C-BA4E-21F487E5F880}" presName="CompostProcess" presStyleCnt="0">
        <dgm:presLayoutVars>
          <dgm:dir/>
          <dgm:resizeHandles val="exact"/>
        </dgm:presLayoutVars>
      </dgm:prSet>
      <dgm:spPr/>
    </dgm:pt>
    <dgm:pt modelId="{4C52D8C9-3C25-4799-B835-F1FDAF4BC046}" type="pres">
      <dgm:prSet presAssocID="{1CCFD038-57BA-4C0C-BA4E-21F487E5F880}" presName="arrow" presStyleLbl="bgShp" presStyleIdx="0" presStyleCnt="1" custScaleX="117647" custLinFactNeighborX="0" custLinFactNeighborY="13749"/>
      <dgm:spPr/>
    </dgm:pt>
    <dgm:pt modelId="{F22097C1-0296-467A-830A-7C4D7ADDD3F4}" type="pres">
      <dgm:prSet presAssocID="{1CCFD038-57BA-4C0C-BA4E-21F487E5F880}" presName="linearProcess" presStyleCnt="0"/>
      <dgm:spPr/>
    </dgm:pt>
    <dgm:pt modelId="{BEE70E0B-275F-4126-BB25-A4708E965991}" type="pres">
      <dgm:prSet presAssocID="{32948A39-C3B3-4CBA-921C-56855DD2712B}" presName="textNode" presStyleLbl="node1" presStyleIdx="0" presStyleCnt="3">
        <dgm:presLayoutVars>
          <dgm:bulletEnabled val="1"/>
        </dgm:presLayoutVars>
      </dgm:prSet>
      <dgm:spPr/>
    </dgm:pt>
    <dgm:pt modelId="{E6C17291-3BB2-4C6A-A444-92BE7C9A6C14}" type="pres">
      <dgm:prSet presAssocID="{3FDF8DA2-89E1-4B0B-B468-7C579F1D812B}" presName="sibTrans" presStyleCnt="0"/>
      <dgm:spPr/>
    </dgm:pt>
    <dgm:pt modelId="{08715B54-B4E4-4CB8-A82C-174E8E8C3246}" type="pres">
      <dgm:prSet presAssocID="{3F4E4DD5-00EF-4E25-A273-1A8B05E2BBD1}" presName="textNode" presStyleLbl="node1" presStyleIdx="1" presStyleCnt="3">
        <dgm:presLayoutVars>
          <dgm:bulletEnabled val="1"/>
        </dgm:presLayoutVars>
      </dgm:prSet>
      <dgm:spPr/>
    </dgm:pt>
    <dgm:pt modelId="{5B1BAB02-847F-4949-BCFF-1E1004F1B8E2}" type="pres">
      <dgm:prSet presAssocID="{D32E2A45-2335-49F8-8309-1B3200581C8B}" presName="sibTrans" presStyleCnt="0"/>
      <dgm:spPr/>
    </dgm:pt>
    <dgm:pt modelId="{375FE70D-4B30-42CC-9ECC-B3AF7DD7A408}" type="pres">
      <dgm:prSet presAssocID="{7C8B267E-CC4A-4FAE-8F55-1AB1D8E193B1}" presName="textNode" presStyleLbl="node1" presStyleIdx="2" presStyleCnt="3">
        <dgm:presLayoutVars>
          <dgm:bulletEnabled val="1"/>
        </dgm:presLayoutVars>
      </dgm:prSet>
      <dgm:spPr/>
    </dgm:pt>
  </dgm:ptLst>
  <dgm:cxnLst>
    <dgm:cxn modelId="{E7226B38-FBEF-4DE8-A273-6AA0E5B6844D}" srcId="{1CCFD038-57BA-4C0C-BA4E-21F487E5F880}" destId="{3F4E4DD5-00EF-4E25-A273-1A8B05E2BBD1}" srcOrd="1" destOrd="0" parTransId="{F36FD370-B572-4400-951A-A6E9ABE55819}" sibTransId="{D32E2A45-2335-49F8-8309-1B3200581C8B}"/>
    <dgm:cxn modelId="{3C74F58B-64A8-4DA7-9D00-D7ED74D4EFBF}" type="presOf" srcId="{7C8B267E-CC4A-4FAE-8F55-1AB1D8E193B1}" destId="{375FE70D-4B30-42CC-9ECC-B3AF7DD7A408}" srcOrd="0" destOrd="0" presId="urn:microsoft.com/office/officeart/2005/8/layout/hProcess9"/>
    <dgm:cxn modelId="{7AEC208E-9708-4E53-A307-13432463A1AC}" type="presOf" srcId="{32948A39-C3B3-4CBA-921C-56855DD2712B}" destId="{BEE70E0B-275F-4126-BB25-A4708E965991}" srcOrd="0" destOrd="0" presId="urn:microsoft.com/office/officeart/2005/8/layout/hProcess9"/>
    <dgm:cxn modelId="{35CF1097-026F-418B-B5FF-ACDA10F58C89}" type="presOf" srcId="{1CCFD038-57BA-4C0C-BA4E-21F487E5F880}" destId="{F6DA3568-DA6F-4AC3-AE92-3CBC84D2B572}" srcOrd="0" destOrd="0" presId="urn:microsoft.com/office/officeart/2005/8/layout/hProcess9"/>
    <dgm:cxn modelId="{C7EF4AD6-9C76-48DB-892B-A549B3212476}" srcId="{1CCFD038-57BA-4C0C-BA4E-21F487E5F880}" destId="{32948A39-C3B3-4CBA-921C-56855DD2712B}" srcOrd="0" destOrd="0" parTransId="{3DD3854E-C56D-4308-8ECA-864CBEA27FBD}" sibTransId="{3FDF8DA2-89E1-4B0B-B468-7C579F1D812B}"/>
    <dgm:cxn modelId="{9D3BCAD6-A12D-4596-BE92-7847A3031B3E}" srcId="{1CCFD038-57BA-4C0C-BA4E-21F487E5F880}" destId="{7C8B267E-CC4A-4FAE-8F55-1AB1D8E193B1}" srcOrd="2" destOrd="0" parTransId="{3961103F-C572-43F2-9377-07BF1F72EC7F}" sibTransId="{E0AA55BB-D03D-41A3-8E07-88419669E69B}"/>
    <dgm:cxn modelId="{7D09B9EC-F993-4098-B62D-2A386AEF14FD}" type="presOf" srcId="{3F4E4DD5-00EF-4E25-A273-1A8B05E2BBD1}" destId="{08715B54-B4E4-4CB8-A82C-174E8E8C3246}" srcOrd="0" destOrd="0" presId="urn:microsoft.com/office/officeart/2005/8/layout/hProcess9"/>
    <dgm:cxn modelId="{DB01523C-DE38-42F3-B483-AC391F85E570}" type="presParOf" srcId="{F6DA3568-DA6F-4AC3-AE92-3CBC84D2B572}" destId="{4C52D8C9-3C25-4799-B835-F1FDAF4BC046}" srcOrd="0" destOrd="0" presId="urn:microsoft.com/office/officeart/2005/8/layout/hProcess9"/>
    <dgm:cxn modelId="{207090D6-3252-4CA4-9AD4-036E8A7846EA}" type="presParOf" srcId="{F6DA3568-DA6F-4AC3-AE92-3CBC84D2B572}" destId="{F22097C1-0296-467A-830A-7C4D7ADDD3F4}" srcOrd="1" destOrd="0" presId="urn:microsoft.com/office/officeart/2005/8/layout/hProcess9"/>
    <dgm:cxn modelId="{2923CD48-344C-4B93-AA9A-C96477F0B846}" type="presParOf" srcId="{F22097C1-0296-467A-830A-7C4D7ADDD3F4}" destId="{BEE70E0B-275F-4126-BB25-A4708E965991}" srcOrd="0" destOrd="0" presId="urn:microsoft.com/office/officeart/2005/8/layout/hProcess9"/>
    <dgm:cxn modelId="{ADDD8336-2B22-4DDB-9757-F121899B84CB}" type="presParOf" srcId="{F22097C1-0296-467A-830A-7C4D7ADDD3F4}" destId="{E6C17291-3BB2-4C6A-A444-92BE7C9A6C14}" srcOrd="1" destOrd="0" presId="urn:microsoft.com/office/officeart/2005/8/layout/hProcess9"/>
    <dgm:cxn modelId="{DA14832B-3941-4ED5-86EE-396EA4ED2E35}" type="presParOf" srcId="{F22097C1-0296-467A-830A-7C4D7ADDD3F4}" destId="{08715B54-B4E4-4CB8-A82C-174E8E8C3246}" srcOrd="2" destOrd="0" presId="urn:microsoft.com/office/officeart/2005/8/layout/hProcess9"/>
    <dgm:cxn modelId="{4C5DBBEB-9E04-4678-A659-77C28844642A}" type="presParOf" srcId="{F22097C1-0296-467A-830A-7C4D7ADDD3F4}" destId="{5B1BAB02-847F-4949-BCFF-1E1004F1B8E2}" srcOrd="3" destOrd="0" presId="urn:microsoft.com/office/officeart/2005/8/layout/hProcess9"/>
    <dgm:cxn modelId="{E3687469-A923-4578-B65B-80F575143691}" type="presParOf" srcId="{F22097C1-0296-467A-830A-7C4D7ADDD3F4}" destId="{375FE70D-4B30-42CC-9ECC-B3AF7DD7A408}"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010B5F-CF41-46B3-BAB1-5414BB3E70C5}">
      <dsp:nvSpPr>
        <dsp:cNvPr id="0" name=""/>
        <dsp:cNvSpPr/>
      </dsp:nvSpPr>
      <dsp:spPr>
        <a:xfrm>
          <a:off x="1579118" y="60619"/>
          <a:ext cx="2036683" cy="11314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noProof="0" dirty="0"/>
            <a:t>Preprocessing</a:t>
          </a:r>
        </a:p>
      </dsp:txBody>
      <dsp:txXfrm>
        <a:off x="1612258" y="93759"/>
        <a:ext cx="1970403" cy="1065210"/>
      </dsp:txXfrm>
    </dsp:sp>
    <dsp:sp modelId="{EBEF4B26-EBBE-4B9F-9A42-BC859537AEC1}">
      <dsp:nvSpPr>
        <dsp:cNvPr id="0" name=""/>
        <dsp:cNvSpPr/>
      </dsp:nvSpPr>
      <dsp:spPr>
        <a:xfrm rot="5400000">
          <a:off x="2385305" y="1220397"/>
          <a:ext cx="424309" cy="509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s-ES" sz="1700" kern="1200"/>
        </a:p>
      </dsp:txBody>
      <dsp:txXfrm rot="-5400000">
        <a:off x="2444709" y="1262828"/>
        <a:ext cx="305502" cy="297016"/>
      </dsp:txXfrm>
    </dsp:sp>
    <dsp:sp modelId="{A0C476C4-DDF7-42F7-8CDC-D6D628266D49}">
      <dsp:nvSpPr>
        <dsp:cNvPr id="0" name=""/>
        <dsp:cNvSpPr/>
      </dsp:nvSpPr>
      <dsp:spPr>
        <a:xfrm>
          <a:off x="1579118" y="1757855"/>
          <a:ext cx="2036683" cy="11314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Alignment</a:t>
          </a:r>
        </a:p>
      </dsp:txBody>
      <dsp:txXfrm>
        <a:off x="1612258" y="1790995"/>
        <a:ext cx="1970403" cy="1065210"/>
      </dsp:txXfrm>
    </dsp:sp>
    <dsp:sp modelId="{9F0ADE6C-3DCB-48DF-AAB9-448866623A9D}">
      <dsp:nvSpPr>
        <dsp:cNvPr id="0" name=""/>
        <dsp:cNvSpPr/>
      </dsp:nvSpPr>
      <dsp:spPr>
        <a:xfrm rot="5400000">
          <a:off x="2408037" y="2887323"/>
          <a:ext cx="378844" cy="509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s-ES" sz="1700" kern="1200"/>
        </a:p>
      </dsp:txBody>
      <dsp:txXfrm rot="-5400000">
        <a:off x="2444709" y="2952486"/>
        <a:ext cx="305502" cy="265191"/>
      </dsp:txXfrm>
    </dsp:sp>
    <dsp:sp modelId="{57BB984F-EF16-44A0-B924-7CE190F91458}">
      <dsp:nvSpPr>
        <dsp:cNvPr id="0" name=""/>
        <dsp:cNvSpPr/>
      </dsp:nvSpPr>
      <dsp:spPr>
        <a:xfrm>
          <a:off x="1579118" y="3394472"/>
          <a:ext cx="2036683" cy="11314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s-ES" sz="2100" kern="1200" dirty="0"/>
            <a:t>Postprocessing: </a:t>
          </a:r>
          <a:r>
            <a:rPr lang="en-GB" sz="2100" kern="1200" noProof="0" dirty="0"/>
            <a:t>Genome</a:t>
          </a:r>
          <a:r>
            <a:rPr lang="es-ES" sz="2100" kern="1200" dirty="0"/>
            <a:t> </a:t>
          </a:r>
          <a:r>
            <a:rPr lang="en-GB" sz="2100" kern="1200" noProof="0" dirty="0"/>
            <a:t>analysis</a:t>
          </a:r>
          <a:r>
            <a:rPr lang="es-ES" sz="2100" kern="1200" dirty="0"/>
            <a:t>…</a:t>
          </a:r>
        </a:p>
      </dsp:txBody>
      <dsp:txXfrm>
        <a:off x="1612258" y="3427612"/>
        <a:ext cx="1970403" cy="10652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52D8C9-3C25-4799-B835-F1FDAF4BC046}">
      <dsp:nvSpPr>
        <dsp:cNvPr id="0" name=""/>
        <dsp:cNvSpPr/>
      </dsp:nvSpPr>
      <dsp:spPr>
        <a:xfrm>
          <a:off x="1" y="0"/>
          <a:ext cx="7748565" cy="2187561"/>
        </a:xfrm>
        <a:prstGeom prst="rightArrow">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E70E0B-275F-4126-BB25-A4708E965991}">
      <dsp:nvSpPr>
        <dsp:cNvPr id="0" name=""/>
        <dsp:cNvSpPr/>
      </dsp:nvSpPr>
      <dsp:spPr>
        <a:xfrm>
          <a:off x="237035" y="656268"/>
          <a:ext cx="2324570" cy="875024"/>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s-ES" sz="2200" kern="1200" dirty="0"/>
            <a:t>Error </a:t>
          </a:r>
          <a:r>
            <a:rPr lang="en-GB" sz="2200" kern="1200" noProof="0" dirty="0"/>
            <a:t>probability</a:t>
          </a:r>
          <a:r>
            <a:rPr lang="es-ES" sz="2200" kern="1200" dirty="0"/>
            <a:t>	</a:t>
          </a:r>
        </a:p>
      </dsp:txBody>
      <dsp:txXfrm>
        <a:off x="279750" y="698983"/>
        <a:ext cx="2239140" cy="789594"/>
      </dsp:txXfrm>
    </dsp:sp>
    <dsp:sp modelId="{08715B54-B4E4-4CB8-A82C-174E8E8C3246}">
      <dsp:nvSpPr>
        <dsp:cNvPr id="0" name=""/>
        <dsp:cNvSpPr/>
      </dsp:nvSpPr>
      <dsp:spPr>
        <a:xfrm>
          <a:off x="2711999" y="656268"/>
          <a:ext cx="2324570" cy="875024"/>
        </a:xfrm>
        <a:prstGeom prst="roundRect">
          <a:avLst/>
        </a:prstGeom>
        <a:solidFill>
          <a:schemeClr val="accent4">
            <a:hueOff val="-2232385"/>
            <a:satOff val="13449"/>
            <a:lumOff val="10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s-ES" sz="2200" kern="1200" dirty="0" err="1"/>
            <a:t>Phred</a:t>
          </a:r>
          <a:r>
            <a:rPr lang="es-ES" sz="2200" kern="1200" dirty="0"/>
            <a:t> </a:t>
          </a:r>
          <a:r>
            <a:rPr lang="es-ES" sz="2200" kern="1200" dirty="0" err="1"/>
            <a:t>transforming</a:t>
          </a:r>
          <a:endParaRPr lang="es-ES" sz="2200" kern="1200" dirty="0"/>
        </a:p>
      </dsp:txBody>
      <dsp:txXfrm>
        <a:off x="2754714" y="698983"/>
        <a:ext cx="2239140" cy="789594"/>
      </dsp:txXfrm>
    </dsp:sp>
    <dsp:sp modelId="{375FE70D-4B30-42CC-9ECC-B3AF7DD7A408}">
      <dsp:nvSpPr>
        <dsp:cNvPr id="0" name=""/>
        <dsp:cNvSpPr/>
      </dsp:nvSpPr>
      <dsp:spPr>
        <a:xfrm>
          <a:off x="5186963" y="656268"/>
          <a:ext cx="2324570" cy="875024"/>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s-ES" sz="2200" kern="1200" dirty="0"/>
            <a:t>ASCII </a:t>
          </a:r>
          <a:r>
            <a:rPr lang="es-ES" sz="2200" kern="1200" dirty="0" err="1"/>
            <a:t>encoding</a:t>
          </a:r>
          <a:endParaRPr lang="es-ES" sz="2200" kern="1200" dirty="0"/>
        </a:p>
      </dsp:txBody>
      <dsp:txXfrm>
        <a:off x="5229678" y="698983"/>
        <a:ext cx="2239140" cy="789594"/>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A07BF5F-D5F5-493D-80B4-A83F236FC1CC}" type="datetimeFigureOut">
              <a:rPr lang="es-ES" smtClean="0"/>
              <a:t>24/10/22</a:t>
            </a:fld>
            <a:endParaRPr lang="es-ES"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1D9EDC-506A-4A8A-A1DF-A717CC939618}" type="slidenum">
              <a:rPr lang="es-ES" smtClean="0"/>
              <a:t>‹Nº›</a:t>
            </a:fld>
            <a:endParaRPr lang="es-ES" dirty="0"/>
          </a:p>
        </p:txBody>
      </p:sp>
    </p:spTree>
    <p:extLst>
      <p:ext uri="{BB962C8B-B14F-4D97-AF65-F5344CB8AC3E}">
        <p14:creationId xmlns:p14="http://schemas.microsoft.com/office/powerpoint/2010/main" val="36444053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 lo largo de esta hora os vamos a explicar como se realiza el control de calidad de las lecturas que se han obtenido en el secuenciador y como hay que procesarlas antes de poder empezar con el análisis que os interesa.</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1</a:t>
            </a:fld>
            <a:endParaRPr lang="es-ES" dirty="0"/>
          </a:p>
        </p:txBody>
      </p:sp>
    </p:spTree>
    <p:extLst>
      <p:ext uri="{BB962C8B-B14F-4D97-AF65-F5344CB8AC3E}">
        <p14:creationId xmlns:p14="http://schemas.microsoft.com/office/powerpoint/2010/main" val="6357759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Vamos a ver aquí un ejemplo de como se transforma este valor </a:t>
            </a:r>
            <a:r>
              <a:rPr lang="es-ES" dirty="0" err="1"/>
              <a:t>Phred</a:t>
            </a:r>
            <a:r>
              <a:rPr lang="es-ES" dirty="0"/>
              <a:t> en código ASCII.</a:t>
            </a:r>
          </a:p>
          <a:p>
            <a:pPr marL="171450" indent="-171450">
              <a:buFont typeface="Arial" panose="020B0604020202020204" pitchFamily="34" charset="0"/>
              <a:buChar char="•"/>
            </a:pPr>
            <a:r>
              <a:rPr lang="es-ES" dirty="0"/>
              <a:t>Para la base A a la que se le ha asignado la calidad de I latina mayúscula, el secuenciador, por la intensidad luminosa predice que la probabilidad de error de esa base es de 0.0001 (es decir, uno entre 10.000), así que si utilizamos la función que nos calcula la calidad </a:t>
            </a:r>
            <a:r>
              <a:rPr lang="es-ES" dirty="0" err="1"/>
              <a:t>Phred</a:t>
            </a:r>
            <a:r>
              <a:rPr lang="es-ES" dirty="0"/>
              <a:t> que os hemos enseñado antes, la calidad </a:t>
            </a:r>
            <a:r>
              <a:rPr lang="es-ES" dirty="0" err="1"/>
              <a:t>Phred</a:t>
            </a:r>
            <a:r>
              <a:rPr lang="es-ES" dirty="0"/>
              <a:t> de esta posición es de 40. Como sabemos que es un </a:t>
            </a:r>
            <a:r>
              <a:rPr lang="es-ES" dirty="0" err="1"/>
              <a:t>Illumina</a:t>
            </a:r>
            <a:r>
              <a:rPr lang="es-ES" dirty="0"/>
              <a:t> moderno y estos están en formato Phred+33, el código ASCII de esa calidad es el número 73 que si lo buscamos en la tabla anterior se corresponde con la I latina mayúscula.</a:t>
            </a:r>
          </a:p>
          <a:p>
            <a:pPr marL="628650" lvl="1" indent="-171450">
              <a:buFont typeface="Arial" panose="020B0604020202020204" pitchFamily="34" charset="0"/>
              <a:buChar char="•"/>
            </a:pPr>
            <a:r>
              <a:rPr lang="es-ES" dirty="0"/>
              <a:t>En este caso, si utilizásemos el valor </a:t>
            </a:r>
            <a:r>
              <a:rPr lang="es-ES" dirty="0" err="1"/>
              <a:t>Phred</a:t>
            </a:r>
            <a:r>
              <a:rPr lang="es-ES" dirty="0"/>
              <a:t> para medir la calidad, en esta base nos ocuparía dos bits, porque tiene dos caracteres, el 4 y el 0. De esta forma, al usar la I latina mayúscula estamos almacenando la misma información pero en un solo bit.</a:t>
            </a:r>
          </a:p>
          <a:p>
            <a:pPr marL="171450" indent="-171450">
              <a:buFont typeface="Arial" panose="020B0604020202020204" pitchFamily="34" charset="0"/>
              <a:buChar char="•"/>
            </a:pPr>
            <a:r>
              <a:rPr lang="es-ES" dirty="0"/>
              <a:t>Para la base T que se ha secuenciado con una calidad con cierre de interrogación. El secuenciador ha obtenido una probabilidad de error en esa base de 0.001, que con la fórmula de la calidad </a:t>
            </a:r>
            <a:r>
              <a:rPr lang="es-ES" dirty="0" err="1"/>
              <a:t>Phred</a:t>
            </a:r>
            <a:r>
              <a:rPr lang="es-ES" dirty="0"/>
              <a:t> se correspondería con el valor 30, que ocupa dos bits, el carácter 3 y el carácter 0. Esto en formato Phred+33 se corresponde con el valor 63 que en código ASCII se corresponde como vemos en la tabla anterior con el símbolo de cierre de interrogación.</a:t>
            </a:r>
          </a:p>
          <a:p>
            <a:pPr marL="171450" indent="-171450">
              <a:buFont typeface="Arial" panose="020B0604020202020204" pitchFamily="34" charset="0"/>
              <a:buChar char="•"/>
            </a:pPr>
            <a:endParaRPr lang="es-ES" dirty="0"/>
          </a:p>
          <a:p>
            <a:pPr marL="0" indent="0">
              <a:buFont typeface="Arial" panose="020B0604020202020204" pitchFamily="34" charset="0"/>
              <a:buNone/>
            </a:pPr>
            <a:r>
              <a:rPr lang="es-ES" dirty="0"/>
              <a:t>Por lo que, si tenemos el valor de cierre de exclamación tenemos el valor más bajo de calidad </a:t>
            </a:r>
            <a:r>
              <a:rPr lang="es-ES" dirty="0" err="1"/>
              <a:t>Phred</a:t>
            </a:r>
            <a:r>
              <a:rPr lang="es-ES" dirty="0"/>
              <a:t>, el cero y con la I latina mayúscula el valor máximo de </a:t>
            </a:r>
            <a:r>
              <a:rPr lang="es-ES" dirty="0" err="1"/>
              <a:t>Phred</a:t>
            </a:r>
            <a:r>
              <a:rPr lang="es-ES" dirty="0"/>
              <a:t> score que es 40.</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10</a:t>
            </a:fld>
            <a:endParaRPr lang="es-ES" dirty="0"/>
          </a:p>
        </p:txBody>
      </p:sp>
    </p:spTree>
    <p:extLst>
      <p:ext uri="{BB962C8B-B14F-4D97-AF65-F5344CB8AC3E}">
        <p14:creationId xmlns:p14="http://schemas.microsoft.com/office/powerpoint/2010/main" val="34227570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Ahora pasamos a la tasa de error en </a:t>
            </a:r>
            <a:r>
              <a:rPr lang="es-ES" dirty="0" err="1"/>
              <a:t>Nanopore</a:t>
            </a:r>
            <a:r>
              <a:rPr lang="es-ES" dirty="0"/>
              <a:t>. Como ya sabéis, en </a:t>
            </a:r>
            <a:r>
              <a:rPr lang="es-ES" dirty="0" err="1"/>
              <a:t>nanopore</a:t>
            </a:r>
            <a:r>
              <a:rPr lang="es-ES" dirty="0"/>
              <a:t>, las moléculas pasan por un poro, que experimenta un cambio de voltaje y ese cambio de voltaje se registra por el </a:t>
            </a:r>
            <a:r>
              <a:rPr lang="es-ES" dirty="0" err="1"/>
              <a:t>seciuenciador</a:t>
            </a:r>
            <a:r>
              <a:rPr lang="es-ES" dirty="0"/>
              <a:t> </a:t>
            </a:r>
            <a:r>
              <a:rPr lang="es-ES" dirty="0" err="1"/>
              <a:t>minION</a:t>
            </a:r>
            <a:r>
              <a:rPr lang="es-ES" dirty="0"/>
              <a:t>.</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11</a:t>
            </a:fld>
            <a:endParaRPr lang="es-ES" dirty="0"/>
          </a:p>
        </p:txBody>
      </p:sp>
    </p:spTree>
    <p:extLst>
      <p:ext uri="{BB962C8B-B14F-4D97-AF65-F5344CB8AC3E}">
        <p14:creationId xmlns:p14="http://schemas.microsoft.com/office/powerpoint/2010/main" val="13196246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Esta información se almacena en unos ficheros de tipo FAST5. Él propio </a:t>
            </a:r>
            <a:r>
              <a:rPr lang="es-ES" dirty="0" err="1"/>
              <a:t>nanopore</a:t>
            </a:r>
            <a:r>
              <a:rPr lang="es-ES" dirty="0"/>
              <a:t> va a separar los archivos fast5 en fast5 </a:t>
            </a:r>
            <a:r>
              <a:rPr lang="es-ES" dirty="0" err="1"/>
              <a:t>pass</a:t>
            </a:r>
            <a:r>
              <a:rPr lang="es-ES" dirty="0"/>
              <a:t> y fast5 </a:t>
            </a:r>
            <a:r>
              <a:rPr lang="es-ES" dirty="0" err="1"/>
              <a:t>fail</a:t>
            </a:r>
            <a:r>
              <a:rPr lang="es-ES" dirty="0"/>
              <a:t> en función de la probabilidad de error en la secuenciación de cada lectura, de forma que perderemos lecturas enteras porque algún poro determinado pudiera estar deteriorado durante la secuenciación de una lectura.</a:t>
            </a:r>
          </a:p>
          <a:p>
            <a:endParaRPr lang="es-ES" dirty="0"/>
          </a:p>
          <a:p>
            <a:r>
              <a:rPr lang="es-ES" dirty="0"/>
              <a:t>Estos fast5 se analizan con un software llamado </a:t>
            </a:r>
            <a:r>
              <a:rPr lang="es-ES" dirty="0" err="1"/>
              <a:t>Guppy</a:t>
            </a:r>
            <a:r>
              <a:rPr lang="es-ES" dirty="0"/>
              <a:t> que hace el base </a:t>
            </a:r>
            <a:r>
              <a:rPr lang="es-ES" dirty="0" err="1"/>
              <a:t>calling</a:t>
            </a:r>
            <a:r>
              <a:rPr lang="es-ES" dirty="0"/>
              <a:t> hasta obtener los archivos </a:t>
            </a:r>
            <a:r>
              <a:rPr lang="es-ES" dirty="0" err="1"/>
              <a:t>fastq</a:t>
            </a:r>
            <a:r>
              <a:rPr lang="es-ES" dirty="0"/>
              <a:t> de las lecturas de </a:t>
            </a:r>
            <a:r>
              <a:rPr lang="es-ES" dirty="0" err="1"/>
              <a:t>nanopore</a:t>
            </a:r>
            <a:r>
              <a:rPr lang="es-ES" dirty="0"/>
              <a:t> con los índices de calidad</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12</a:t>
            </a:fld>
            <a:endParaRPr lang="es-ES" dirty="0"/>
          </a:p>
        </p:txBody>
      </p:sp>
    </p:spTree>
    <p:extLst>
      <p:ext uri="{BB962C8B-B14F-4D97-AF65-F5344CB8AC3E}">
        <p14:creationId xmlns:p14="http://schemas.microsoft.com/office/powerpoint/2010/main" val="20067989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que en el caso de </a:t>
            </a:r>
            <a:r>
              <a:rPr lang="es-ES" dirty="0" err="1"/>
              <a:t>nanopore</a:t>
            </a:r>
            <a:r>
              <a:rPr lang="es-ES" dirty="0"/>
              <a:t>, lo que vamos a hacer es seleccionar directamente las lecturas </a:t>
            </a:r>
            <a:r>
              <a:rPr lang="es-ES" dirty="0" err="1"/>
              <a:t>pass</a:t>
            </a:r>
            <a:r>
              <a:rPr lang="es-ES" dirty="0"/>
              <a:t>, de forma que aunque el análisis de calidad de las lecturas con </a:t>
            </a:r>
            <a:r>
              <a:rPr lang="es-ES" dirty="0" err="1"/>
              <a:t>FastQC</a:t>
            </a:r>
            <a:r>
              <a:rPr lang="es-ES" dirty="0"/>
              <a:t> nos diga que no están bien, podremos fiarnos de esas lecturas.</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13</a:t>
            </a:fld>
            <a:endParaRPr lang="es-ES" dirty="0"/>
          </a:p>
        </p:txBody>
      </p:sp>
    </p:spTree>
    <p:extLst>
      <p:ext uri="{BB962C8B-B14F-4D97-AF65-F5344CB8AC3E}">
        <p14:creationId xmlns:p14="http://schemas.microsoft.com/office/powerpoint/2010/main" val="30251568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Un problema con el </a:t>
            </a:r>
            <a:r>
              <a:rPr lang="es-ES" dirty="0" err="1"/>
              <a:t>nanopore</a:t>
            </a:r>
            <a:r>
              <a:rPr lang="es-ES" dirty="0"/>
              <a:t>, es que tiene una tasa de error muy elevada, que se solventa por el hecho de que la profundidad de secuenciación es extremadamente alta. Esta elevada tasa de error se refleja en unos </a:t>
            </a:r>
            <a:r>
              <a:rPr lang="es-ES" dirty="0" err="1"/>
              <a:t>indices</a:t>
            </a:r>
            <a:r>
              <a:rPr lang="es-ES" dirty="0"/>
              <a:t> de calidad generalmente bajos, lo que en el caso de </a:t>
            </a:r>
            <a:r>
              <a:rPr lang="es-ES" dirty="0" err="1"/>
              <a:t>Nanopore</a:t>
            </a:r>
            <a:r>
              <a:rPr lang="es-ES" dirty="0"/>
              <a:t>, no significa que se haya </a:t>
            </a:r>
            <a:r>
              <a:rPr lang="es-ES" dirty="0" err="1"/>
              <a:t>secuencido</a:t>
            </a:r>
            <a:r>
              <a:rPr lang="es-ES" dirty="0"/>
              <a:t> mal, sino que los datos de </a:t>
            </a:r>
            <a:r>
              <a:rPr lang="es-ES" dirty="0" err="1"/>
              <a:t>nanopore</a:t>
            </a:r>
            <a:r>
              <a:rPr lang="es-ES" dirty="0"/>
              <a:t> no siguen la distribución del </a:t>
            </a:r>
            <a:r>
              <a:rPr lang="es-ES" dirty="0" err="1"/>
              <a:t>phred</a:t>
            </a:r>
            <a:r>
              <a:rPr lang="es-ES" dirty="0"/>
              <a:t> </a:t>
            </a:r>
            <a:r>
              <a:rPr lang="es-ES" dirty="0" err="1"/>
              <a:t>scrore</a:t>
            </a:r>
            <a:r>
              <a:rPr lang="es-ES" dirty="0"/>
              <a:t> esperado con </a:t>
            </a:r>
            <a:r>
              <a:rPr lang="es-ES" dirty="0" err="1"/>
              <a:t>Illumina</a:t>
            </a:r>
            <a:r>
              <a:rPr lang="es-ES" dirty="0"/>
              <a:t>. </a:t>
            </a:r>
          </a:p>
          <a:p>
            <a:r>
              <a:rPr lang="es-ES" dirty="0"/>
              <a:t>Dependiendo del análisis que queramos hacer, nos valdrá con haber seleccionado solo las lecturas </a:t>
            </a:r>
            <a:r>
              <a:rPr lang="es-ES" dirty="0" err="1"/>
              <a:t>pass</a:t>
            </a:r>
            <a:r>
              <a:rPr lang="es-ES" dirty="0"/>
              <a:t>, pero también se pueden hacer filtros de calidad adicionales.</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14</a:t>
            </a:fld>
            <a:endParaRPr lang="es-ES" dirty="0"/>
          </a:p>
        </p:txBody>
      </p:sp>
    </p:spTree>
    <p:extLst>
      <p:ext uri="{BB962C8B-B14F-4D97-AF65-F5344CB8AC3E}">
        <p14:creationId xmlns:p14="http://schemas.microsoft.com/office/powerpoint/2010/main" val="11544157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Estos archivos .</a:t>
            </a:r>
            <a:r>
              <a:rPr lang="es-ES" dirty="0" err="1"/>
              <a:t>fastq</a:t>
            </a:r>
            <a:r>
              <a:rPr lang="es-ES" dirty="0"/>
              <a:t> además de la secuencia de nucleótidos y de los valores de calidad tenemos la cabecera, que va antes de la secuencia y empieza siempre por arroba. La cabecera o </a:t>
            </a:r>
            <a:r>
              <a:rPr lang="es-ES" dirty="0" err="1"/>
              <a:t>header</a:t>
            </a:r>
            <a:r>
              <a:rPr lang="es-ES" dirty="0"/>
              <a:t> contiene diferentes campos separados por dos puntos “:” que básicamente nos van a servir para ubicar la lectura en su contexto de secuenciación.</a:t>
            </a:r>
          </a:p>
          <a:p>
            <a:pPr marL="228600" indent="-228600">
              <a:buFont typeface="+mj-lt"/>
              <a:buAutoNum type="arabicPeriod"/>
            </a:pPr>
            <a:r>
              <a:rPr lang="es-ES" dirty="0"/>
              <a:t>El primero es el identificador único del secuenciador.</a:t>
            </a:r>
          </a:p>
          <a:p>
            <a:pPr marL="228600" indent="-228600">
              <a:buFont typeface="+mj-lt"/>
              <a:buAutoNum type="arabicPeriod"/>
            </a:pPr>
            <a:r>
              <a:rPr lang="es-ES" dirty="0"/>
              <a:t>El segundo es el identificador de carrera.</a:t>
            </a:r>
          </a:p>
          <a:p>
            <a:pPr marL="228600" indent="-228600">
              <a:buFont typeface="+mj-lt"/>
              <a:buAutoNum type="arabicPeriod"/>
            </a:pPr>
            <a:r>
              <a:rPr lang="es-ES" dirty="0"/>
              <a:t>El tercero es el identificador de la celda de flujo</a:t>
            </a:r>
          </a:p>
          <a:p>
            <a:pPr marL="228600" indent="-228600">
              <a:buFont typeface="+mj-lt"/>
              <a:buAutoNum type="arabicPeriod"/>
            </a:pPr>
            <a:r>
              <a:rPr lang="es-ES" dirty="0"/>
              <a:t>El cuarto es el indicador del carril de la celda de flujo</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s-ES" dirty="0"/>
              <a:t>El tercero es el numero de cuadro en el carril de la celda de flujo</a:t>
            </a:r>
          </a:p>
          <a:p>
            <a:pPr marL="228600" indent="-228600">
              <a:buFont typeface="+mj-lt"/>
              <a:buAutoNum type="arabicPeriod"/>
            </a:pPr>
            <a:r>
              <a:rPr lang="es-ES" dirty="0"/>
              <a:t>El cuarto es la coordenada en el eje X del </a:t>
            </a:r>
            <a:r>
              <a:rPr lang="es-ES" dirty="0" err="1"/>
              <a:t>cluster</a:t>
            </a:r>
            <a:r>
              <a:rPr lang="es-ES" dirty="0"/>
              <a:t> en el cuadrito</a:t>
            </a:r>
          </a:p>
          <a:p>
            <a:pPr marL="228600" indent="-228600">
              <a:buFont typeface="+mj-lt"/>
              <a:buAutoNum type="arabicPeriod"/>
            </a:pPr>
            <a:r>
              <a:rPr lang="es-ES" dirty="0"/>
              <a:t>El quinto son las coordenadas en el eje Y del </a:t>
            </a:r>
            <a:r>
              <a:rPr lang="es-ES" dirty="0" err="1"/>
              <a:t>cluster</a:t>
            </a:r>
            <a:r>
              <a:rPr lang="es-ES" dirty="0"/>
              <a:t> en el cuadrito</a:t>
            </a:r>
          </a:p>
          <a:p>
            <a:pPr marL="228600" indent="-228600">
              <a:buFont typeface="+mj-lt"/>
              <a:buAutoNum type="arabicPeriod"/>
            </a:pPr>
            <a:r>
              <a:rPr lang="es-ES" dirty="0"/>
              <a:t>El sexto indica a que miembro del par R1 o R2 corresponde la lectura en el caso de que se haya hecho una secuenciación </a:t>
            </a:r>
            <a:r>
              <a:rPr lang="es-ES" dirty="0" err="1"/>
              <a:t>pair-end</a:t>
            </a:r>
            <a:r>
              <a:rPr lang="es-ES" dirty="0"/>
              <a:t>. Si es single </a:t>
            </a:r>
            <a:r>
              <a:rPr lang="es-ES" dirty="0" err="1"/>
              <a:t>end</a:t>
            </a:r>
            <a:r>
              <a:rPr lang="es-ES" dirty="0"/>
              <a:t> o no pone nada o pone un 1.</a:t>
            </a:r>
          </a:p>
          <a:p>
            <a:pPr marL="228600" indent="-228600">
              <a:buFont typeface="+mj-lt"/>
              <a:buAutoNum type="arabicPeriod"/>
            </a:pPr>
            <a:r>
              <a:rPr lang="es-ES" dirty="0"/>
              <a:t>El séptimo indica si la lectura no pasa el filtro de </a:t>
            </a:r>
            <a:r>
              <a:rPr lang="es-ES" dirty="0" err="1"/>
              <a:t>illumina</a:t>
            </a:r>
            <a:r>
              <a:rPr lang="es-ES" dirty="0"/>
              <a:t>, si pone N es que pasa el filtro que son las que nos llegan a nosotros.</a:t>
            </a:r>
          </a:p>
          <a:p>
            <a:pPr marL="228600" indent="-228600">
              <a:buFont typeface="+mj-lt"/>
              <a:buAutoNum type="arabicPeriod"/>
            </a:pPr>
            <a:r>
              <a:rPr lang="es-ES" dirty="0"/>
              <a:t> El octavo indica si hay control de bits</a:t>
            </a:r>
          </a:p>
          <a:p>
            <a:pPr marL="228600" indent="-228600">
              <a:buFont typeface="+mj-lt"/>
              <a:buAutoNum type="arabicPeriod"/>
            </a:pPr>
            <a:r>
              <a:rPr lang="es-ES" dirty="0"/>
              <a:t>El noveno es el número del índice para una secuenciación multiplexada.</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15</a:t>
            </a:fld>
            <a:endParaRPr lang="es-ES" dirty="0"/>
          </a:p>
        </p:txBody>
      </p:sp>
    </p:spTree>
    <p:extLst>
      <p:ext uri="{BB962C8B-B14F-4D97-AF65-F5344CB8AC3E}">
        <p14:creationId xmlns:p14="http://schemas.microsoft.com/office/powerpoint/2010/main" val="38053880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 typeface="+mj-lt"/>
              <a:buNone/>
            </a:pPr>
            <a:r>
              <a:rPr lang="es-ES" dirty="0"/>
              <a:t>Aquí tenemos un ejemplo de cabeceras de secuenciación con datos reales.</a:t>
            </a:r>
          </a:p>
          <a:p>
            <a:pPr marL="0" indent="0">
              <a:buFont typeface="+mj-lt"/>
              <a:buNone/>
            </a:pPr>
            <a:endParaRPr lang="es-ES" dirty="0"/>
          </a:p>
          <a:p>
            <a:pPr marL="0" indent="0">
              <a:buFont typeface="+mj-lt"/>
              <a:buNone/>
            </a:pPr>
            <a:r>
              <a:rPr lang="es-ES" dirty="0"/>
              <a:t>Después de la cabecera tenemos la secuencia de nucleótidos, después una línea con un + a modo de separador nada más y después la línea de la calidad.</a:t>
            </a:r>
          </a:p>
          <a:p>
            <a:pPr marL="0" indent="0">
              <a:buFont typeface="+mj-lt"/>
              <a:buNone/>
            </a:pPr>
            <a:endParaRPr lang="es-ES" dirty="0"/>
          </a:p>
          <a:p>
            <a:pPr marL="0" indent="0">
              <a:buFont typeface="+mj-lt"/>
              <a:buNone/>
            </a:pPr>
            <a:r>
              <a:rPr lang="es-ES" dirty="0"/>
              <a:t>Los iconos más raros indican una calidad mala y las letras mayúsculas se corresponden con una calidad buena.</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16</a:t>
            </a:fld>
            <a:endParaRPr lang="es-ES" dirty="0"/>
          </a:p>
        </p:txBody>
      </p:sp>
    </p:spTree>
    <p:extLst>
      <p:ext uri="{BB962C8B-B14F-4D97-AF65-F5344CB8AC3E}">
        <p14:creationId xmlns:p14="http://schemas.microsoft.com/office/powerpoint/2010/main" val="7998758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En el caso de </a:t>
            </a:r>
            <a:r>
              <a:rPr lang="es-ES" dirty="0" err="1"/>
              <a:t>nanopore</a:t>
            </a:r>
            <a:r>
              <a:rPr lang="es-ES" dirty="0"/>
              <a:t>, la cabecera del fichero </a:t>
            </a:r>
            <a:r>
              <a:rPr lang="es-ES" dirty="0" err="1"/>
              <a:t>fastq</a:t>
            </a:r>
            <a:r>
              <a:rPr lang="es-ES" dirty="0"/>
              <a:t> es un poco diferente. En este caso los campos están separados por espacios en lugar de dos puntos.</a:t>
            </a:r>
          </a:p>
          <a:p>
            <a:endParaRPr lang="es-ES" dirty="0"/>
          </a:p>
          <a:p>
            <a:pPr marL="228600" indent="-228600">
              <a:buFont typeface="+mj-lt"/>
              <a:buAutoNum type="arabicPeriod"/>
            </a:pPr>
            <a:r>
              <a:rPr lang="es-ES" dirty="0"/>
              <a:t>Primero seguido del arroba vamos a tener el identificador de </a:t>
            </a:r>
            <a:r>
              <a:rPr lang="es-ES" dirty="0" err="1"/>
              <a:t>lecura</a:t>
            </a:r>
            <a:r>
              <a:rPr lang="es-ES" dirty="0"/>
              <a:t>.</a:t>
            </a:r>
          </a:p>
          <a:p>
            <a:pPr marL="228600" indent="-228600">
              <a:buFont typeface="+mj-lt"/>
              <a:buAutoNum type="arabicPeriod"/>
            </a:pPr>
            <a:r>
              <a:rPr lang="es-ES" dirty="0"/>
              <a:t>Después tenemos el identificador de carrera.</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s-ES" dirty="0"/>
              <a:t>El tercero es el identificador de lectura.</a:t>
            </a:r>
          </a:p>
          <a:p>
            <a:pPr marL="228600" indent="-228600">
              <a:buFont typeface="+mj-lt"/>
              <a:buAutoNum type="arabicPeriod"/>
            </a:pPr>
            <a:r>
              <a:rPr lang="es-ES" dirty="0"/>
              <a:t>El cuarto es el canal o poro.</a:t>
            </a:r>
          </a:p>
          <a:p>
            <a:pPr marL="228600" indent="-228600">
              <a:buFont typeface="+mj-lt"/>
              <a:buAutoNum type="arabicPeriod"/>
            </a:pPr>
            <a:r>
              <a:rPr lang="es-ES" dirty="0"/>
              <a:t>El quinto es la hora a la que ha empezado a secuenciarse esa lectura</a:t>
            </a:r>
          </a:p>
          <a:p>
            <a:pPr marL="228600" indent="-228600">
              <a:buFont typeface="+mj-lt"/>
              <a:buAutoNum type="arabicPeriod"/>
            </a:pPr>
            <a:r>
              <a:rPr lang="es-ES" dirty="0"/>
              <a:t>El sexto es el identificador de la celda de flujo.</a:t>
            </a:r>
          </a:p>
          <a:p>
            <a:pPr marL="228600" indent="-228600">
              <a:buFont typeface="+mj-lt"/>
              <a:buAutoNum type="arabicPeriod"/>
            </a:pPr>
            <a:r>
              <a:rPr lang="es-ES" dirty="0"/>
              <a:t>El séptimo indica el identificador de grupo de esa lectura.</a:t>
            </a:r>
          </a:p>
          <a:p>
            <a:pPr marL="228600" indent="-228600">
              <a:buFont typeface="+mj-lt"/>
              <a:buAutoNum type="arabicPeriod"/>
            </a:pPr>
            <a:r>
              <a:rPr lang="es-ES" dirty="0"/>
              <a:t>El octavo indica el nombre de la muestra, ya que nosotros podemos obtener las lecturas ya </a:t>
            </a:r>
            <a:r>
              <a:rPr lang="es-ES" dirty="0" err="1"/>
              <a:t>demultiplexadas</a:t>
            </a:r>
            <a:r>
              <a:rPr lang="es-ES" dirty="0"/>
              <a:t> por muestra.</a:t>
            </a:r>
          </a:p>
          <a:p>
            <a:pPr marL="228600" indent="-228600">
              <a:buFont typeface="+mj-lt"/>
              <a:buAutoNum type="arabicPeriod"/>
            </a:pPr>
            <a:endParaRPr lang="es-ES" dirty="0"/>
          </a:p>
          <a:p>
            <a:pPr marL="0" indent="0">
              <a:buFont typeface="+mj-lt"/>
              <a:buNone/>
            </a:pPr>
            <a:r>
              <a:rPr lang="es-ES" dirty="0"/>
              <a:t>Después de la cabecera tenemos la secuencia de nucleótidos, después una línea con un + y después la línea de la calidad</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17</a:t>
            </a:fld>
            <a:endParaRPr lang="es-ES" dirty="0"/>
          </a:p>
        </p:txBody>
      </p:sp>
    </p:spTree>
    <p:extLst>
      <p:ext uri="{BB962C8B-B14F-4D97-AF65-F5344CB8AC3E}">
        <p14:creationId xmlns:p14="http://schemas.microsoft.com/office/powerpoint/2010/main" val="3990982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 typeface="+mj-lt"/>
              <a:buNone/>
            </a:pPr>
            <a:r>
              <a:rPr lang="es-ES" dirty="0"/>
              <a:t>Después de la cabecera tenemos la secuencia de nucleótidos, después una línea con un + y después la línea de la calidad como en </a:t>
            </a:r>
            <a:r>
              <a:rPr lang="es-ES" dirty="0" err="1"/>
              <a:t>Illumina</a:t>
            </a:r>
            <a:r>
              <a:rPr lang="es-ES" dirty="0"/>
              <a:t>. En este caso como ya hemos dicho, podéis ver como los valores de calidad de </a:t>
            </a:r>
            <a:r>
              <a:rPr lang="es-ES" dirty="0" err="1"/>
              <a:t>Nanopore</a:t>
            </a:r>
            <a:r>
              <a:rPr lang="es-ES" dirty="0"/>
              <a:t> son muy bajos.</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18</a:t>
            </a:fld>
            <a:endParaRPr lang="es-ES" dirty="0"/>
          </a:p>
        </p:txBody>
      </p:sp>
    </p:spTree>
    <p:extLst>
      <p:ext uri="{BB962C8B-B14F-4D97-AF65-F5344CB8AC3E}">
        <p14:creationId xmlns:p14="http://schemas.microsoft.com/office/powerpoint/2010/main" val="16340554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Dentro del </a:t>
            </a:r>
            <a:r>
              <a:rPr lang="es-ES" dirty="0" err="1"/>
              <a:t>preprocesamiento</a:t>
            </a:r>
            <a:r>
              <a:rPr lang="es-ES" dirty="0"/>
              <a:t> de las lecturas antes del análisis, el primer paso se corresponde con la evaluación de la calidad de las lecturas. Esta evaluación lo que nos va a permitir es valorar como de fiables son nuestros resultados y nos va a servir para determinar que valores debemos tener en cuenta a la hora de filtrar nuestras secuencias. Para realizar este análisis los softwares van a utilizar ese valor de </a:t>
            </a:r>
            <a:r>
              <a:rPr lang="es-ES" dirty="0" err="1"/>
              <a:t>phred</a:t>
            </a:r>
            <a:r>
              <a:rPr lang="es-ES" dirty="0"/>
              <a:t> que está en los ficheros </a:t>
            </a:r>
            <a:r>
              <a:rPr lang="es-ES" dirty="0" err="1"/>
              <a:t>fastq</a:t>
            </a:r>
            <a:r>
              <a:rPr lang="es-ES" dirty="0"/>
              <a:t>.</a:t>
            </a:r>
          </a:p>
          <a:p>
            <a:endParaRPr lang="es-ES" dirty="0"/>
          </a:p>
          <a:p>
            <a:r>
              <a:rPr lang="es-ES" dirty="0"/>
              <a:t>Esto es muy importante ya que los parámetros que nosotros fijemos durante el </a:t>
            </a:r>
            <a:r>
              <a:rPr lang="es-ES" dirty="0" err="1"/>
              <a:t>preprocesamiento</a:t>
            </a:r>
            <a:r>
              <a:rPr lang="es-ES" dirty="0"/>
              <a:t> pueden afectar a los siguientes pasos del análisis. Si somos muy laxos en los requisitos de las lecturas para no perder información, podemos llamar a variantes de forma errónea en una muestra, o si somos muy estrictos, podemos perder demasiadas lecturas y no se podrá ensamblar una muestra.</a:t>
            </a:r>
          </a:p>
          <a:p>
            <a:endParaRPr lang="es-ES" dirty="0"/>
          </a:p>
          <a:p>
            <a:r>
              <a:rPr lang="es-ES" dirty="0"/>
              <a:t>Además es importante realizar un control de calidad después de cada paso crítico del análisis, todos aquellos procesos que vayan a proporcionar o a influir en un resultado relevante tienen que pasar por un proceso de control de calidad y filtrado.</a:t>
            </a:r>
          </a:p>
          <a:p>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Además, habrá otros pasos a lo largo del análisis que también van a utilizar este parámetro de calidad por base para filtrar los resultados de los distintos algoritmos que se usen en el pipeline, por lo que es muy importante filtrarlo de </a:t>
            </a:r>
            <a:r>
              <a:rPr lang="es-ES" dirty="0" err="1"/>
              <a:t>antemanos</a:t>
            </a:r>
            <a:r>
              <a:rPr lang="es-ES" dirty="0"/>
              <a:t>.</a:t>
            </a:r>
          </a:p>
          <a:p>
            <a:endParaRPr lang="es-ES" dirty="0"/>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19</a:t>
            </a:fld>
            <a:endParaRPr lang="es-ES" dirty="0"/>
          </a:p>
        </p:txBody>
      </p:sp>
    </p:spTree>
    <p:extLst>
      <p:ext uri="{BB962C8B-B14F-4D97-AF65-F5344CB8AC3E}">
        <p14:creationId xmlns:p14="http://schemas.microsoft.com/office/powerpoint/2010/main" val="6498583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Para que os podáis situar, estamos en el primer paso del análisis. El secuenciador ha secuenciado las muestras que le hemos dicho y ha generado un archivos en un formato llamado .</a:t>
            </a:r>
            <a:r>
              <a:rPr lang="es-ES" dirty="0" err="1"/>
              <a:t>fastq</a:t>
            </a:r>
            <a:r>
              <a:rPr lang="es-ES" dirty="0"/>
              <a:t> que explicaremos más adelante. Estos archivos tienen que pasar por un procesamiento inicial antes de poder iniciar el análisis, que incluye un análisis de calidad y un trimado.</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2</a:t>
            </a:fld>
            <a:endParaRPr lang="es-ES" dirty="0"/>
          </a:p>
        </p:txBody>
      </p:sp>
    </p:spTree>
    <p:extLst>
      <p:ext uri="{BB962C8B-B14F-4D97-AF65-F5344CB8AC3E}">
        <p14:creationId xmlns:p14="http://schemas.microsoft.com/office/powerpoint/2010/main" val="515246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Los métodos de secuenciación de alto rendimiento están sometidos a sus limitaciones técnicas y teóricas y hay ciertos errores de secuenciación que no podemos evitar pero que tenemos que tener en cuenta. Estos errores son los artefactos que pueden generarse en dos de los pasos de las secuenciación.</a:t>
            </a:r>
          </a:p>
          <a:p>
            <a:endParaRPr lang="es-ES" dirty="0"/>
          </a:p>
          <a:p>
            <a:r>
              <a:rPr lang="es-ES" dirty="0"/>
              <a:t>Los primeros son los artefactos en la preparación de la librería, como pueden ser restos de los adaptadores, o que se haya producido daño en el DNA.</a:t>
            </a:r>
          </a:p>
          <a:p>
            <a:r>
              <a:rPr lang="es-ES" dirty="0"/>
              <a:t>Otra de las posibles causas son los artefactos de la secuenciación, como que exista una baja calidad en los extremos, lo que se conoce como </a:t>
            </a:r>
            <a:r>
              <a:rPr lang="es-ES" dirty="0" err="1"/>
              <a:t>Phasing</a:t>
            </a:r>
            <a:r>
              <a:rPr lang="es-ES" dirty="0"/>
              <a:t>, o la dificultad de secuenciar determinadas zonas como las repeticiones, los homopolímeros o las zonas con alto contenido en </a:t>
            </a:r>
            <a:r>
              <a:rPr lang="es-ES" dirty="0" err="1"/>
              <a:t>GCs</a:t>
            </a:r>
            <a:r>
              <a:rPr lang="es-ES" dirty="0"/>
              <a:t>.</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20</a:t>
            </a:fld>
            <a:endParaRPr lang="es-ES" dirty="0"/>
          </a:p>
        </p:txBody>
      </p:sp>
    </p:spTree>
    <p:extLst>
      <p:ext uri="{BB962C8B-B14F-4D97-AF65-F5344CB8AC3E}">
        <p14:creationId xmlns:p14="http://schemas.microsoft.com/office/powerpoint/2010/main" val="25103379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Hay distintos programas para realizar el análisis de calidad de las lecturas. Cada uno de ellos te proporciona información de calidad, que suele ser muy similar, pero lo grafican de diferente manera. En la primera gráfica vemos un análisis de calidad con el programa </a:t>
            </a:r>
            <a:r>
              <a:rPr lang="es-ES" dirty="0" err="1"/>
              <a:t>fastx-toolkit</a:t>
            </a:r>
            <a:r>
              <a:rPr lang="es-ES" dirty="0"/>
              <a:t>. En la segunda vemos una gráfica de calidad con </a:t>
            </a:r>
            <a:r>
              <a:rPr lang="es-ES" dirty="0" err="1"/>
              <a:t>FastQC</a:t>
            </a:r>
            <a:r>
              <a:rPr lang="es-ES" dirty="0"/>
              <a:t>, uno de los que utilizamos nosotros principalmente.</a:t>
            </a:r>
          </a:p>
          <a:p>
            <a:endParaRPr lang="es-ES" dirty="0"/>
          </a:p>
          <a:p>
            <a:r>
              <a:rPr lang="es-ES" dirty="0"/>
              <a:t>La de abajo a la izquierda es una gráfica del programa </a:t>
            </a:r>
            <a:r>
              <a:rPr lang="es-ES" dirty="0" err="1"/>
              <a:t>NGSQCToolkit</a:t>
            </a:r>
            <a:r>
              <a:rPr lang="es-ES" dirty="0"/>
              <a:t>. Las tres gráficas nos están proporcionando la misma información, que es el valor de calidad a lo largo de la posición de la lectura, pero algunas gráficas son más informativas que otras.</a:t>
            </a:r>
          </a:p>
          <a:p>
            <a:endParaRPr lang="es-ES" dirty="0"/>
          </a:p>
          <a:p>
            <a:r>
              <a:rPr lang="es-ES" dirty="0"/>
              <a:t>Además existen otros programas como </a:t>
            </a:r>
            <a:r>
              <a:rPr lang="es-ES" dirty="0" err="1"/>
              <a:t>sfftools</a:t>
            </a:r>
            <a:r>
              <a:rPr lang="es-ES" dirty="0"/>
              <a:t>, o </a:t>
            </a:r>
            <a:r>
              <a:rPr lang="es-ES" dirty="0" err="1"/>
              <a:t>porechop</a:t>
            </a:r>
            <a:r>
              <a:rPr lang="es-ES" dirty="0"/>
              <a:t> para secuenciación con </a:t>
            </a:r>
            <a:r>
              <a:rPr lang="es-ES" dirty="0" err="1"/>
              <a:t>nanopore</a:t>
            </a:r>
            <a:r>
              <a:rPr lang="es-ES" dirty="0"/>
              <a:t>. Dependiendo del tipo de datos que se estén secuenciando, y la información que pretendamos obtener con el programa, hay que hacer un estudio sobre cuales son los programas más adecuados para cada tipo de investigación y secuenciación.</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21</a:t>
            </a:fld>
            <a:endParaRPr lang="es-ES" dirty="0"/>
          </a:p>
        </p:txBody>
      </p:sp>
    </p:spTree>
    <p:extLst>
      <p:ext uri="{BB962C8B-B14F-4D97-AF65-F5344CB8AC3E}">
        <p14:creationId xmlns:p14="http://schemas.microsoft.com/office/powerpoint/2010/main" val="28273670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Uno de los programas que vamos a utilizar para este control de calidad preliminar se llama </a:t>
            </a:r>
            <a:r>
              <a:rPr lang="es-ES" dirty="0" err="1"/>
              <a:t>FastQC</a:t>
            </a:r>
            <a:r>
              <a:rPr lang="es-ES" dirty="0"/>
              <a:t> y nos proporciona una serie de gráficas que representan la calidad de cada una de nuestras muestras. Unas de las gráficas más relevantes de este programa son el Per base </a:t>
            </a:r>
            <a:r>
              <a:rPr lang="es-ES" dirty="0" err="1"/>
              <a:t>sequence</a:t>
            </a:r>
            <a:r>
              <a:rPr lang="es-ES" dirty="0"/>
              <a:t> </a:t>
            </a:r>
            <a:r>
              <a:rPr lang="es-ES" dirty="0" err="1"/>
              <a:t>quality</a:t>
            </a:r>
            <a:r>
              <a:rPr lang="es-ES" dirty="0"/>
              <a:t> y el per </a:t>
            </a:r>
            <a:r>
              <a:rPr lang="es-ES" dirty="0" err="1"/>
              <a:t>sequence</a:t>
            </a:r>
            <a:r>
              <a:rPr lang="es-ES" dirty="0"/>
              <a:t> </a:t>
            </a:r>
            <a:r>
              <a:rPr lang="es-ES" dirty="0" err="1"/>
              <a:t>quality</a:t>
            </a:r>
            <a:r>
              <a:rPr lang="es-ES" dirty="0"/>
              <a:t> scores.</a:t>
            </a:r>
          </a:p>
          <a:p>
            <a:endParaRPr lang="es-ES" dirty="0"/>
          </a:p>
          <a:p>
            <a:r>
              <a:rPr lang="es-ES" dirty="0"/>
              <a:t>La primera nos muestra, la calidad de las lecturas de una muestra a lo largo de las posiciones de la lectura. En casi todos los casos, los extremos izquierdo y derecho tienen una bajada en la calidad de la secuenciación ya que los extremos son las zonas que peor se secuencian. Además vemos que incluso con esta caída de calidad, las lecturas de esta muestra se encuentran desde el primer nucleótido hasta el último (que es el 100), en la zona verde, por lo que tiene una calidad aceptable, que es mayor de 30 de </a:t>
            </a:r>
            <a:r>
              <a:rPr lang="es-ES" dirty="0" err="1"/>
              <a:t>phred</a:t>
            </a:r>
            <a:r>
              <a:rPr lang="es-ES" dirty="0"/>
              <a:t> score.</a:t>
            </a:r>
          </a:p>
          <a:p>
            <a:endParaRPr lang="es-ES" dirty="0"/>
          </a:p>
          <a:p>
            <a:r>
              <a:rPr lang="es-ES" dirty="0"/>
              <a:t>La segunda es una gráfica de distribución y lo que nos está mostrando es que la mayor parte de las lecturas de esta muestra tienen una calidad media de 37, ya que es donde se encuentra el pico.</a:t>
            </a:r>
          </a:p>
          <a:p>
            <a:endParaRPr lang="es-ES" dirty="0"/>
          </a:p>
          <a:p>
            <a:r>
              <a:rPr lang="es-ES" dirty="0"/>
              <a:t>Una de las principales desventajas de este programa es que solo realiza un análisis de calidad, de forma que el filtrado hay que realizarlo con una herramienta a parte.</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22</a:t>
            </a:fld>
            <a:endParaRPr lang="es-ES" dirty="0"/>
          </a:p>
        </p:txBody>
      </p:sp>
    </p:spTree>
    <p:extLst>
      <p:ext uri="{BB962C8B-B14F-4D97-AF65-F5344CB8AC3E}">
        <p14:creationId xmlns:p14="http://schemas.microsoft.com/office/powerpoint/2010/main" val="26893327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Otro de los programas más utilizados sería </a:t>
            </a:r>
            <a:r>
              <a:rPr lang="es-ES" dirty="0" err="1"/>
              <a:t>fast</a:t>
            </a:r>
            <a:r>
              <a:rPr lang="es-ES" dirty="0"/>
              <a:t> pe. Este programa es un software de </a:t>
            </a:r>
            <a:r>
              <a:rPr lang="es-ES" dirty="0" err="1"/>
              <a:t>preprocesamiento</a:t>
            </a:r>
            <a:r>
              <a:rPr lang="es-ES" dirty="0"/>
              <a:t> todo en uno, de forma que nos va a permitir hacer una análisis de calidad a la vez que realizamos el </a:t>
            </a:r>
            <a:r>
              <a:rPr lang="es-ES" dirty="0" err="1"/>
              <a:t>trimado</a:t>
            </a:r>
            <a:r>
              <a:rPr lang="es-ES" dirty="0"/>
              <a:t> de las secuencias.</a:t>
            </a:r>
          </a:p>
          <a:p>
            <a:endParaRPr lang="es-ES" dirty="0"/>
          </a:p>
          <a:p>
            <a:r>
              <a:rPr lang="es-ES" dirty="0"/>
              <a:t>Uno de los resultados más interesantes que nos proporciona, a parte de los </a:t>
            </a:r>
            <a:r>
              <a:rPr lang="es-ES" dirty="0" err="1"/>
              <a:t>fastqs</a:t>
            </a:r>
            <a:r>
              <a:rPr lang="es-ES" dirty="0"/>
              <a:t> con las lecturas </a:t>
            </a:r>
            <a:r>
              <a:rPr lang="es-ES" dirty="0" err="1"/>
              <a:t>trimadas</a:t>
            </a:r>
            <a:r>
              <a:rPr lang="es-ES" dirty="0"/>
              <a:t>, es un resumen de las estadísticas de las lecturas, tanto a nivel general, como la tasa de duplicación, el tipo de secuenciación (</a:t>
            </a:r>
            <a:r>
              <a:rPr lang="es-ES" dirty="0" err="1"/>
              <a:t>pair-end</a:t>
            </a:r>
            <a:r>
              <a:rPr lang="es-ES" dirty="0"/>
              <a:t> o single-</a:t>
            </a:r>
            <a:r>
              <a:rPr lang="es-ES" dirty="0" err="1"/>
              <a:t>end</a:t>
            </a:r>
            <a:r>
              <a:rPr lang="es-ES" dirty="0"/>
              <a:t>) como la longitud de las lecturas antes y después del </a:t>
            </a:r>
            <a:r>
              <a:rPr lang="es-ES" dirty="0" err="1"/>
              <a:t>trimado</a:t>
            </a:r>
            <a:r>
              <a:rPr lang="es-ES" dirty="0"/>
              <a:t>.</a:t>
            </a:r>
          </a:p>
          <a:p>
            <a:endParaRPr lang="es-ES" dirty="0"/>
          </a:p>
          <a:p>
            <a:r>
              <a:rPr lang="es-ES" dirty="0"/>
              <a:t>Además nos proporciona estadísticas de las lecturas antes de ser </a:t>
            </a:r>
            <a:r>
              <a:rPr lang="es-ES" dirty="0" err="1"/>
              <a:t>trimadas</a:t>
            </a:r>
            <a:r>
              <a:rPr lang="es-ES" dirty="0"/>
              <a:t> y las mismas estadísticas después de ser </a:t>
            </a:r>
            <a:r>
              <a:rPr lang="es-ES" dirty="0" err="1"/>
              <a:t>trimadas</a:t>
            </a:r>
            <a:r>
              <a:rPr lang="es-ES" dirty="0"/>
              <a:t>. Finalmente este resumen nos proporciona una serie de indicadores de resultados del proceso de filtrado o </a:t>
            </a:r>
            <a:r>
              <a:rPr lang="es-ES" dirty="0" err="1"/>
              <a:t>trimming</a:t>
            </a:r>
            <a:r>
              <a:rPr lang="es-ES" dirty="0"/>
              <a:t>.</a:t>
            </a:r>
          </a:p>
          <a:p>
            <a:endParaRPr lang="es-ES" dirty="0"/>
          </a:p>
          <a:p>
            <a:r>
              <a:rPr lang="es-ES" dirty="0"/>
              <a:t>Nos va a indicar que porcentaje de lecturas han pasado los filtros, y que porcentaje se ha eliminado debido a la calidad, que porcentaje debido a que tiene </a:t>
            </a:r>
            <a:r>
              <a:rPr lang="es-ES" dirty="0" err="1"/>
              <a:t>Ns</a:t>
            </a:r>
            <a:r>
              <a:rPr lang="es-ES" dirty="0"/>
              <a:t> (que son nucleótidos que no se ha podido hacer la llamada de base por el secuenciador) y que porcentaje de lecturas se han eliminado porque eran demasiado cortas.</a:t>
            </a:r>
          </a:p>
          <a:p>
            <a:endParaRPr lang="es-ES" dirty="0"/>
          </a:p>
          <a:p>
            <a:r>
              <a:rPr lang="es-ES" dirty="0"/>
              <a:t>Además, al igual que el </a:t>
            </a:r>
            <a:r>
              <a:rPr lang="es-ES" dirty="0" err="1"/>
              <a:t>fastQC</a:t>
            </a:r>
            <a:r>
              <a:rPr lang="es-ES" dirty="0"/>
              <a:t> nos proporciona una serie de gráficas con información de la calidad. Aquí podéis ver el equivalente a la gráfica de </a:t>
            </a:r>
            <a:r>
              <a:rPr lang="es-ES" dirty="0" err="1"/>
              <a:t>fastQC</a:t>
            </a:r>
            <a:r>
              <a:rPr lang="es-ES" dirty="0"/>
              <a:t> que hemos visto en la diapositiva anterior que nos indica como varía la calidad de las bases a lo largo de la longitud de las lecturas.</a:t>
            </a:r>
          </a:p>
        </p:txBody>
      </p:sp>
      <p:sp>
        <p:nvSpPr>
          <p:cNvPr id="4" name="Marcador de número de diapositiva 3"/>
          <p:cNvSpPr>
            <a:spLocks noGrp="1"/>
          </p:cNvSpPr>
          <p:nvPr>
            <p:ph type="sldNum" sz="quarter" idx="5"/>
          </p:nvPr>
        </p:nvSpPr>
        <p:spPr/>
        <p:txBody>
          <a:bodyPr/>
          <a:lstStyle/>
          <a:p>
            <a:fld id="{89772528-C75C-4954-ABBB-D4E48F83B154}" type="slidenum">
              <a:rPr lang="es-ES" smtClean="0"/>
              <a:t>23</a:t>
            </a:fld>
            <a:endParaRPr lang="es-ES"/>
          </a:p>
        </p:txBody>
      </p:sp>
    </p:spTree>
    <p:extLst>
      <p:ext uri="{BB962C8B-B14F-4D97-AF65-F5344CB8AC3E}">
        <p14:creationId xmlns:p14="http://schemas.microsoft.com/office/powerpoint/2010/main" val="15740084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Ahora vemos a profundizar un poco más en la información que nos proporciona </a:t>
            </a:r>
            <a:r>
              <a:rPr lang="es-ES" dirty="0" err="1"/>
              <a:t>FastQC</a:t>
            </a:r>
            <a:r>
              <a:rPr lang="es-ES" dirty="0"/>
              <a:t>.</a:t>
            </a:r>
          </a:p>
          <a:p>
            <a:endParaRPr lang="es-ES" dirty="0"/>
          </a:p>
          <a:p>
            <a:r>
              <a:rPr lang="es-ES" dirty="0"/>
              <a:t>Primero nos va a proporcionar unas estadísticas básicas. Aquí vemos dos ejemplos de dos ficheros. Nos dice el nombre del fichero, el tipo de fichero, el </a:t>
            </a:r>
            <a:r>
              <a:rPr lang="es-ES" dirty="0" err="1"/>
              <a:t>encoding</a:t>
            </a:r>
            <a:r>
              <a:rPr lang="es-ES" dirty="0"/>
              <a:t>, si es phred33 o phred64, ahora serán todos phred33. Nos dice el número total de lecturas que hay en el fichero </a:t>
            </a:r>
            <a:r>
              <a:rPr lang="es-ES" dirty="0" err="1"/>
              <a:t>fastq</a:t>
            </a:r>
            <a:r>
              <a:rPr lang="es-ES" dirty="0"/>
              <a:t>, cuantas están marcadas como baja calidad, este valor sale 0, porque como ya hemos dicho en diapositivas anteriores:</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24</a:t>
            </a:fld>
            <a:endParaRPr lang="es-ES" dirty="0"/>
          </a:p>
        </p:txBody>
      </p:sp>
    </p:spTree>
    <p:extLst>
      <p:ext uri="{BB962C8B-B14F-4D97-AF65-F5344CB8AC3E}">
        <p14:creationId xmlns:p14="http://schemas.microsoft.com/office/powerpoint/2010/main" val="10917550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 typeface="+mj-lt"/>
              <a:buNone/>
            </a:pPr>
            <a:r>
              <a:rPr lang="es-ES" dirty="0"/>
              <a:t>En la lectura ya hay un campo que nos indica si no pasa los filtro de </a:t>
            </a:r>
            <a:r>
              <a:rPr lang="es-ES" dirty="0" err="1"/>
              <a:t>Illumina</a:t>
            </a:r>
            <a:r>
              <a:rPr lang="es-ES" dirty="0"/>
              <a:t>, pero nosotros ya recibimos únicamente las lecturas que tienen N, que es que si que pasa la calidad.</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25</a:t>
            </a:fld>
            <a:endParaRPr lang="es-ES" dirty="0"/>
          </a:p>
        </p:txBody>
      </p:sp>
    </p:spTree>
    <p:extLst>
      <p:ext uri="{BB962C8B-B14F-4D97-AF65-F5344CB8AC3E}">
        <p14:creationId xmlns:p14="http://schemas.microsoft.com/office/powerpoint/2010/main" val="5925508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Por eso el </a:t>
            </a:r>
            <a:r>
              <a:rPr lang="es-ES" dirty="0" err="1"/>
              <a:t>fastQC</a:t>
            </a:r>
            <a:r>
              <a:rPr lang="es-ES" dirty="0"/>
              <a:t> siempre nos va a decir que las secuencias marcadas como de baja calidad son 0, pero no es verdad.</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26</a:t>
            </a:fld>
            <a:endParaRPr lang="es-ES" dirty="0"/>
          </a:p>
        </p:txBody>
      </p:sp>
    </p:spTree>
    <p:extLst>
      <p:ext uri="{BB962C8B-B14F-4D97-AF65-F5344CB8AC3E}">
        <p14:creationId xmlns:p14="http://schemas.microsoft.com/office/powerpoint/2010/main" val="29712935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También nos va a decir la longitud de las secuencias, que normalmente oscila entre dos valores, por ejemplo entre 35 y 150.</a:t>
            </a:r>
          </a:p>
          <a:p>
            <a:r>
              <a:rPr lang="es-ES" dirty="0"/>
              <a:t>Finalmente nos dice cual es el %GC medio de ese fichero.</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27</a:t>
            </a:fld>
            <a:endParaRPr lang="es-ES" dirty="0"/>
          </a:p>
        </p:txBody>
      </p:sp>
    </p:spTree>
    <p:extLst>
      <p:ext uri="{BB962C8B-B14F-4D97-AF65-F5344CB8AC3E}">
        <p14:creationId xmlns:p14="http://schemas.microsoft.com/office/powerpoint/2010/main" val="18035306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Después </a:t>
            </a:r>
            <a:r>
              <a:rPr lang="es-ES" dirty="0" err="1"/>
              <a:t>FastQC</a:t>
            </a:r>
            <a:r>
              <a:rPr lang="es-ES" dirty="0"/>
              <a:t> nos proporciona una gráfica de calidad que nos muestra el rango de valores de calidad de las bases en cada posición, resume la calidad de TODAS las lecturas de un fichero en esa posición.</a:t>
            </a:r>
          </a:p>
          <a:p>
            <a:endParaRPr lang="es-ES" dirty="0"/>
          </a:p>
          <a:p>
            <a:r>
              <a:rPr lang="es-ES" dirty="0"/>
              <a:t>Te ofrece la mediana, que es una barrita roja, el rango inter-</a:t>
            </a:r>
            <a:r>
              <a:rPr lang="es-ES" dirty="0" err="1"/>
              <a:t>quartil</a:t>
            </a:r>
            <a:r>
              <a:rPr lang="es-ES" dirty="0"/>
              <a:t> que representa los valores entre el 25 y el 75%, que es la barra amarilla larga, en negro tenemos los bigotes que representan los extremos del 10 y el 90% y hay una línea como azul por el medio que es la media de</a:t>
            </a:r>
          </a:p>
          <a:p>
            <a:endParaRPr lang="es-ES" dirty="0"/>
          </a:p>
          <a:p>
            <a:r>
              <a:rPr lang="es-ES" dirty="0"/>
              <a:t>A la izquierda vemos una secuenciación con mala calidad y a la derecha vemos una secuenciación de buena calidad.</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28</a:t>
            </a:fld>
            <a:endParaRPr lang="es-ES" dirty="0"/>
          </a:p>
        </p:txBody>
      </p:sp>
    </p:spTree>
    <p:extLst>
      <p:ext uri="{BB962C8B-B14F-4D97-AF65-F5344CB8AC3E}">
        <p14:creationId xmlns:p14="http://schemas.microsoft.com/office/powerpoint/2010/main" val="41625045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Otra gráfica que nos proporciona el </a:t>
            </a:r>
            <a:r>
              <a:rPr lang="es-ES" dirty="0" err="1"/>
              <a:t>fastQC</a:t>
            </a:r>
            <a:r>
              <a:rPr lang="es-ES" dirty="0"/>
              <a:t> y que ya hemos visto es el per </a:t>
            </a:r>
            <a:r>
              <a:rPr lang="es-ES" dirty="0" err="1"/>
              <a:t>sequence</a:t>
            </a:r>
            <a:r>
              <a:rPr lang="es-ES" dirty="0"/>
              <a:t> </a:t>
            </a:r>
            <a:r>
              <a:rPr lang="es-ES" dirty="0" err="1"/>
              <a:t>quality</a:t>
            </a:r>
            <a:r>
              <a:rPr lang="es-ES" dirty="0"/>
              <a:t> score. Que es una grafica de distribución que nos muestra para los distintos valores de calidad, cuantas secuencias tienen esa calidad.</a:t>
            </a:r>
          </a:p>
          <a:p>
            <a:endParaRPr lang="es-ES" dirty="0"/>
          </a:p>
          <a:p>
            <a:r>
              <a:rPr lang="es-ES" dirty="0"/>
              <a:t>A la derecha lo que vemos es la gráfica del ejemplo inicial que es que todas las lecturas tienen alrededor de 37 de calidad. En la gráfica de la izquierda, vemos que hay un pico de calidad en el valor 20, y todas las lecturas que están por debajo de ese pico, las vamos a eliminar durante el </a:t>
            </a:r>
            <a:r>
              <a:rPr lang="es-ES" dirty="0" err="1"/>
              <a:t>trimado</a:t>
            </a:r>
            <a:r>
              <a:rPr lang="es-ES" dirty="0"/>
              <a:t>.</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29</a:t>
            </a:fld>
            <a:endParaRPr lang="es-ES" dirty="0"/>
          </a:p>
        </p:txBody>
      </p:sp>
    </p:spTree>
    <p:extLst>
      <p:ext uri="{BB962C8B-B14F-4D97-AF65-F5344CB8AC3E}">
        <p14:creationId xmlns:p14="http://schemas.microsoft.com/office/powerpoint/2010/main" val="3925917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Cada uno de los diferentes secuenciadores proporciona un formato de archivo diferente:</a:t>
            </a:r>
          </a:p>
          <a:p>
            <a:pPr marL="171450" indent="-171450">
              <a:buFont typeface="Arial" panose="020B0604020202020204" pitchFamily="34" charset="0"/>
              <a:buChar char="•"/>
            </a:pPr>
            <a:r>
              <a:rPr lang="es-ES" dirty="0"/>
              <a:t>El secuenciador 454 </a:t>
            </a:r>
            <a:r>
              <a:rPr lang="es-ES" dirty="0" err="1"/>
              <a:t>Life</a:t>
            </a:r>
            <a:r>
              <a:rPr lang="es-ES" dirty="0"/>
              <a:t> </a:t>
            </a:r>
            <a:r>
              <a:rPr lang="es-ES" dirty="0" err="1"/>
              <a:t>Sciences</a:t>
            </a:r>
            <a:r>
              <a:rPr lang="es-ES" dirty="0"/>
              <a:t> gracias a la </a:t>
            </a:r>
            <a:r>
              <a:rPr lang="es-ES" dirty="0" err="1"/>
              <a:t>pirosecuenciación</a:t>
            </a:r>
            <a:r>
              <a:rPr lang="es-ES" dirty="0"/>
              <a:t> proporciona archivos .</a:t>
            </a:r>
            <a:r>
              <a:rPr lang="es-ES" dirty="0" err="1"/>
              <a:t>sff</a:t>
            </a:r>
            <a:r>
              <a:rPr lang="es-ES" dirty="0"/>
              <a:t> (Standard </a:t>
            </a:r>
            <a:r>
              <a:rPr lang="es-ES" dirty="0" err="1"/>
              <a:t>flowgram</a:t>
            </a:r>
            <a:r>
              <a:rPr lang="es-ES" dirty="0"/>
              <a:t> </a:t>
            </a:r>
            <a:r>
              <a:rPr lang="es-ES" dirty="0" err="1"/>
              <a:t>format</a:t>
            </a:r>
            <a:r>
              <a:rPr lang="es-ES" dirty="0"/>
              <a:t>), que se podría traducir como Formato de diagrama de flujo estándar).</a:t>
            </a:r>
          </a:p>
          <a:p>
            <a:pPr marL="171450" indent="-171450">
              <a:buFont typeface="Arial" panose="020B0604020202020204" pitchFamily="34" charset="0"/>
              <a:buChar char="•"/>
            </a:pPr>
            <a:r>
              <a:rPr lang="es-ES" dirty="0"/>
              <a:t>El secuenciador </a:t>
            </a:r>
            <a:r>
              <a:rPr lang="es-ES" dirty="0" err="1"/>
              <a:t>PacBio</a:t>
            </a:r>
            <a:r>
              <a:rPr lang="es-ES" dirty="0"/>
              <a:t> RSII genera archivos fasta y bax.h5</a:t>
            </a:r>
          </a:p>
          <a:p>
            <a:pPr marL="171450" indent="-171450">
              <a:buFont typeface="Arial" panose="020B0604020202020204" pitchFamily="34" charset="0"/>
              <a:buChar char="•"/>
            </a:pPr>
            <a:r>
              <a:rPr lang="es-ES" dirty="0"/>
              <a:t>El </a:t>
            </a:r>
            <a:r>
              <a:rPr lang="es-ES" dirty="0" err="1"/>
              <a:t>nanopore</a:t>
            </a:r>
            <a:r>
              <a:rPr lang="es-ES" dirty="0"/>
              <a:t> de ONT genera archivos de tipo .fast5, aunque se pueden obtener también archivos .</a:t>
            </a:r>
            <a:r>
              <a:rPr lang="es-ES" dirty="0" err="1"/>
              <a:t>fastq</a:t>
            </a:r>
            <a:r>
              <a:rPr lang="es-ES" dirty="0"/>
              <a:t> durante el análisis.</a:t>
            </a:r>
          </a:p>
          <a:p>
            <a:pPr marL="171450" indent="-171450">
              <a:buFont typeface="Arial" panose="020B0604020202020204" pitchFamily="34" charset="0"/>
              <a:buChar char="•"/>
            </a:pPr>
            <a:r>
              <a:rPr lang="es-ES" dirty="0" err="1"/>
              <a:t>SOLiD</a:t>
            </a:r>
            <a:r>
              <a:rPr lang="es-ES" dirty="0"/>
              <a:t> genera archivos fasta y </a:t>
            </a:r>
            <a:r>
              <a:rPr lang="es-ES" dirty="0" err="1"/>
              <a:t>qual</a:t>
            </a:r>
            <a:r>
              <a:rPr lang="es-ES" dirty="0"/>
              <a:t>.</a:t>
            </a:r>
          </a:p>
          <a:p>
            <a:pPr marL="171450" indent="-171450">
              <a:buFont typeface="Arial" panose="020B0604020202020204" pitchFamily="34" charset="0"/>
              <a:buChar char="•"/>
            </a:pPr>
            <a:r>
              <a:rPr lang="es-ES" dirty="0"/>
              <a:t>Tanto </a:t>
            </a:r>
            <a:r>
              <a:rPr lang="es-ES" dirty="0" err="1"/>
              <a:t>nanopore</a:t>
            </a:r>
            <a:r>
              <a:rPr lang="es-ES" dirty="0"/>
              <a:t> como </a:t>
            </a:r>
            <a:r>
              <a:rPr lang="es-ES" dirty="0" err="1"/>
              <a:t>Illumina</a:t>
            </a:r>
            <a:r>
              <a:rPr lang="es-ES" dirty="0"/>
              <a:t> generan archivos .</a:t>
            </a:r>
            <a:r>
              <a:rPr lang="es-ES" dirty="0" err="1"/>
              <a:t>fatsq</a:t>
            </a:r>
            <a:r>
              <a:rPr lang="es-ES" dirty="0"/>
              <a:t>, que son en los que nosotros nos vamos a centrar en adelante</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3</a:t>
            </a:fld>
            <a:endParaRPr lang="es-ES" dirty="0"/>
          </a:p>
        </p:txBody>
      </p:sp>
    </p:spTree>
    <p:extLst>
      <p:ext uri="{BB962C8B-B14F-4D97-AF65-F5344CB8AC3E}">
        <p14:creationId xmlns:p14="http://schemas.microsoft.com/office/powerpoint/2010/main" val="41895220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También nos proporciona algunas gráficas que nos permiten observar como la distribución de los nucleótidos se aleja o no de lo esperado en un caso ideal. Estas gráficas son: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dirty="0"/>
              <a:t>Per base </a:t>
            </a:r>
            <a:r>
              <a:rPr lang="es-ES" dirty="0" err="1"/>
              <a:t>sequence</a:t>
            </a:r>
            <a:r>
              <a:rPr lang="es-ES" dirty="0"/>
              <a:t> </a:t>
            </a:r>
            <a:r>
              <a:rPr lang="es-ES" dirty="0" err="1"/>
              <a:t>content</a:t>
            </a:r>
            <a:r>
              <a:rPr lang="es-ES" dirty="0"/>
              <a:t>, que la vemos a la </a:t>
            </a:r>
            <a:r>
              <a:rPr lang="es-ES" dirty="0" err="1"/>
              <a:t>izquireda</a:t>
            </a:r>
            <a:r>
              <a:rPr lang="es-ES" dirty="0"/>
              <a:t>. la gráfica que nos indica el contenido en ATGC en cada una de las posiciones de las lecturas. Lo esperado es que los nucleótidos se mantengas mas o menos estables a lo largo de las lecturas, pero en esta gráfica vemos que oscila un poco con picos al principio de la lectura.</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dirty="0"/>
              <a:t>El per base GC </a:t>
            </a:r>
            <a:r>
              <a:rPr lang="es-ES" dirty="0" err="1"/>
              <a:t>content</a:t>
            </a:r>
            <a:r>
              <a:rPr lang="es-ES" dirty="0"/>
              <a:t>, que vemos a la derecha donde vemos el porcentaje medio del contenido en </a:t>
            </a:r>
            <a:r>
              <a:rPr lang="es-ES" dirty="0" err="1"/>
              <a:t>GCs</a:t>
            </a:r>
            <a:r>
              <a:rPr lang="es-ES" dirty="0"/>
              <a:t> de las lecturas. Lo ideal es que siguiera una distribución gaussiana donde la mayor parte de las lecturas tienen el 50% de contenido en GC. La gráfica de este experimento por lo que vemos se asemeja bastante a lo esperado en un caso ideal.</a:t>
            </a:r>
          </a:p>
          <a:p>
            <a:pPr marL="171450" indent="-171450">
              <a:buFont typeface="Arial" panose="020B0604020202020204" pitchFamily="34" charset="0"/>
              <a:buChar char="•"/>
            </a:pPr>
            <a:r>
              <a:rPr lang="es-ES" dirty="0"/>
              <a:t>Per base </a:t>
            </a:r>
            <a:r>
              <a:rPr lang="es-ES" dirty="0" err="1"/>
              <a:t>sequence</a:t>
            </a:r>
            <a:r>
              <a:rPr lang="es-ES" dirty="0"/>
              <a:t> GC </a:t>
            </a:r>
            <a:r>
              <a:rPr lang="es-ES" dirty="0" err="1"/>
              <a:t>content</a:t>
            </a:r>
            <a:r>
              <a:rPr lang="es-ES" dirty="0"/>
              <a:t>.</a:t>
            </a:r>
          </a:p>
          <a:p>
            <a:pPr marL="171450" indent="-171450">
              <a:buFont typeface="Arial" panose="020B0604020202020204" pitchFamily="34" charset="0"/>
              <a:buChar char="•"/>
            </a:pPr>
            <a:r>
              <a:rPr lang="es-ES" dirty="0"/>
              <a:t>Per base N </a:t>
            </a:r>
            <a:r>
              <a:rPr lang="es-ES" dirty="0" err="1"/>
              <a:t>contents</a:t>
            </a:r>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30</a:t>
            </a:fld>
            <a:endParaRPr lang="es-ES" dirty="0"/>
          </a:p>
        </p:txBody>
      </p:sp>
    </p:spTree>
    <p:extLst>
      <p:ext uri="{BB962C8B-B14F-4D97-AF65-F5344CB8AC3E}">
        <p14:creationId xmlns:p14="http://schemas.microsoft.com/office/powerpoint/2010/main" val="33119238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indent="-171450">
              <a:buFont typeface="Arial" panose="020B0604020202020204" pitchFamily="34" charset="0"/>
              <a:buChar char="•"/>
            </a:pPr>
            <a:r>
              <a:rPr lang="es-ES" dirty="0"/>
              <a:t>El </a:t>
            </a:r>
            <a:r>
              <a:rPr lang="es-ES" dirty="0" err="1"/>
              <a:t>sequence</a:t>
            </a:r>
            <a:r>
              <a:rPr lang="es-ES" dirty="0"/>
              <a:t> </a:t>
            </a:r>
            <a:r>
              <a:rPr lang="es-ES" dirty="0" err="1"/>
              <a:t>length</a:t>
            </a:r>
            <a:r>
              <a:rPr lang="es-ES" dirty="0"/>
              <a:t> </a:t>
            </a:r>
            <a:r>
              <a:rPr lang="es-ES" dirty="0" err="1"/>
              <a:t>distriburion</a:t>
            </a:r>
            <a:r>
              <a:rPr lang="es-ES" dirty="0"/>
              <a:t> que es la gráfica que vemos a la izquierda. Esta gráfica nos muestra como se distribuye el tamaño de las lecturas. Lo ideal es que todas las lecturas tengan el tamaño máximo del diseño que nos interesa, pero algunas lecturas, ya sea porque hemos eliminado los extremos de mala calidad o los adaptadores, acaban teniendo tamaños más pequeños.</a:t>
            </a:r>
          </a:p>
          <a:p>
            <a:pPr marL="171450" indent="-171450">
              <a:buFont typeface="Arial" panose="020B0604020202020204" pitchFamily="34" charset="0"/>
              <a:buChar char="•"/>
            </a:pPr>
            <a:r>
              <a:rPr lang="es-ES" dirty="0"/>
              <a:t>El </a:t>
            </a:r>
            <a:r>
              <a:rPr lang="es-ES" dirty="0" err="1"/>
              <a:t>sequence</a:t>
            </a:r>
            <a:r>
              <a:rPr lang="es-ES" dirty="0"/>
              <a:t> </a:t>
            </a:r>
            <a:r>
              <a:rPr lang="es-ES" dirty="0" err="1"/>
              <a:t>duplication</a:t>
            </a:r>
            <a:r>
              <a:rPr lang="es-ES" dirty="0"/>
              <a:t> </a:t>
            </a:r>
            <a:r>
              <a:rPr lang="es-ES" dirty="0" err="1"/>
              <a:t>levels</a:t>
            </a:r>
            <a:r>
              <a:rPr lang="es-ES" dirty="0"/>
              <a:t> que vemos a la derecha. Esta gráfica nos representa los niveles de duplicación. Lo ideal es que el 100% de las secuencias no esté duplicada, que sean todo secuencias únicas, hay casos como es el caso de la </a:t>
            </a:r>
            <a:r>
              <a:rPr lang="es-ES" dirty="0" err="1"/>
              <a:t>secuenciació</a:t>
            </a:r>
            <a:r>
              <a:rPr lang="es-ES" dirty="0"/>
              <a:t> de </a:t>
            </a:r>
            <a:r>
              <a:rPr lang="es-ES" dirty="0" err="1"/>
              <a:t>amplicones</a:t>
            </a:r>
            <a:r>
              <a:rPr lang="es-ES" dirty="0"/>
              <a:t> donde se espera que haya más duplicados, sería lo normal, por lo que todos estos resultados hay que interpretarlos correctamente dependiendo del tipo de secuenciación que hayamos realizado.</a:t>
            </a:r>
          </a:p>
          <a:p>
            <a:pPr marL="171450" indent="-171450">
              <a:buFont typeface="Arial" panose="020B0604020202020204" pitchFamily="34" charset="0"/>
              <a:buChar char="•"/>
            </a:pPr>
            <a:r>
              <a:rPr lang="es-ES" dirty="0"/>
              <a:t>El </a:t>
            </a:r>
            <a:r>
              <a:rPr lang="es-ES" dirty="0" err="1"/>
              <a:t>overrrepresented</a:t>
            </a:r>
            <a:r>
              <a:rPr lang="es-ES" dirty="0"/>
              <a:t> </a:t>
            </a:r>
            <a:r>
              <a:rPr lang="es-ES" dirty="0" err="1"/>
              <a:t>sequences</a:t>
            </a:r>
            <a:endParaRPr lang="es-ES" dirty="0"/>
          </a:p>
          <a:p>
            <a:pPr marL="171450" indent="-171450">
              <a:buFont typeface="Arial" panose="020B0604020202020204" pitchFamily="34" charset="0"/>
              <a:buChar char="•"/>
            </a:pPr>
            <a:r>
              <a:rPr lang="es-ES" dirty="0" err="1"/>
              <a:t>Adapter</a:t>
            </a:r>
            <a:r>
              <a:rPr lang="es-ES" dirty="0"/>
              <a:t> </a:t>
            </a:r>
            <a:r>
              <a:rPr lang="es-ES" dirty="0" err="1"/>
              <a:t>content</a:t>
            </a:r>
            <a:r>
              <a:rPr lang="es-ES" dirty="0"/>
              <a:t>.</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31</a:t>
            </a:fld>
            <a:endParaRPr lang="es-ES" dirty="0"/>
          </a:p>
        </p:txBody>
      </p:sp>
    </p:spTree>
    <p:extLst>
      <p:ext uri="{BB962C8B-B14F-4D97-AF65-F5344CB8AC3E}">
        <p14:creationId xmlns:p14="http://schemas.microsoft.com/office/powerpoint/2010/main" val="20422419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Como ya hemos comentado, </a:t>
            </a:r>
            <a:r>
              <a:rPr lang="es-ES" dirty="0" err="1"/>
              <a:t>nanopore</a:t>
            </a:r>
            <a:r>
              <a:rPr lang="es-ES" dirty="0"/>
              <a:t> es un caso especial ya que no sigue el </a:t>
            </a:r>
            <a:r>
              <a:rPr lang="es-ES" dirty="0" err="1"/>
              <a:t>phred</a:t>
            </a:r>
            <a:r>
              <a:rPr lang="es-ES" dirty="0"/>
              <a:t> score habitual. Pero se solventa ya que el tamaño de lectura es enorme y el número de lecturas también, de forma que la profundidad de lectura es lo suficientemente alta como para aceptar las bases llamadas.</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32</a:t>
            </a:fld>
            <a:endParaRPr lang="es-ES" dirty="0"/>
          </a:p>
        </p:txBody>
      </p:sp>
    </p:spTree>
    <p:extLst>
      <p:ext uri="{BB962C8B-B14F-4D97-AF65-F5344CB8AC3E}">
        <p14:creationId xmlns:p14="http://schemas.microsoft.com/office/powerpoint/2010/main" val="23430522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Para </a:t>
            </a:r>
            <a:r>
              <a:rPr lang="es-ES" dirty="0" err="1"/>
              <a:t>checkear</a:t>
            </a:r>
            <a:r>
              <a:rPr lang="es-ES" dirty="0"/>
              <a:t> la calidad de las lecturas de un análisis con </a:t>
            </a:r>
            <a:r>
              <a:rPr lang="es-ES" dirty="0" err="1"/>
              <a:t>Nanopore</a:t>
            </a:r>
            <a:r>
              <a:rPr lang="es-ES" dirty="0"/>
              <a:t>, se puede utilizar un software llamado </a:t>
            </a:r>
            <a:r>
              <a:rPr lang="es-ES" dirty="0" err="1"/>
              <a:t>nanoplot</a:t>
            </a:r>
            <a:r>
              <a:rPr lang="es-ES" dirty="0"/>
              <a:t>, que lo que va a hacer es proporcionarnos estadísticas, principalmente, del tamaño de lectura, ya que como seleccionaos directamente las lecturas </a:t>
            </a:r>
            <a:r>
              <a:rPr lang="es-ES" dirty="0" err="1"/>
              <a:t>pass</a:t>
            </a:r>
            <a:r>
              <a:rPr lang="es-ES" dirty="0"/>
              <a:t>, no nos vamos a preocupar de la calidad.</a:t>
            </a:r>
          </a:p>
          <a:p>
            <a:endParaRPr lang="es-ES" dirty="0"/>
          </a:p>
          <a:p>
            <a:r>
              <a:rPr lang="es-ES" dirty="0"/>
              <a:t>Así vemos en la gráfica de la izquierda que en este ejemplo la mayor parte de las lecturas tienen entre 400 y 600 pares de bases, y en la tabla de la derecha vemos que el N50 es de 517. Esto es porque el ejemplo se trata de un ejemplo de </a:t>
            </a:r>
            <a:r>
              <a:rPr lang="es-ES" dirty="0" err="1"/>
              <a:t>amplicones</a:t>
            </a:r>
            <a:r>
              <a:rPr lang="es-ES" dirty="0"/>
              <a:t> que tienen un tamaño de entre 300 y 400 pares de bases, por lo que deberíamos filtrar las lecturas que estén entre +/- 200 nucleótidos del N50, es decir, por debajo de 300 </a:t>
            </a:r>
            <a:r>
              <a:rPr lang="es-ES" dirty="0" err="1"/>
              <a:t>nt</a:t>
            </a:r>
            <a:r>
              <a:rPr lang="es-ES" dirty="0"/>
              <a:t> y por encima de 700, lo más probable es que sean quimeras de secuenciación.</a:t>
            </a:r>
          </a:p>
        </p:txBody>
      </p:sp>
      <p:sp>
        <p:nvSpPr>
          <p:cNvPr id="4" name="Marcador de número de diapositiva 3"/>
          <p:cNvSpPr>
            <a:spLocks noGrp="1"/>
          </p:cNvSpPr>
          <p:nvPr>
            <p:ph type="sldNum" sz="quarter" idx="5"/>
          </p:nvPr>
        </p:nvSpPr>
        <p:spPr/>
        <p:txBody>
          <a:bodyPr/>
          <a:lstStyle/>
          <a:p>
            <a:fld id="{89772528-C75C-4954-ABBB-D4E48F83B154}" type="slidenum">
              <a:rPr lang="es-ES" smtClean="0"/>
              <a:t>33</a:t>
            </a:fld>
            <a:endParaRPr lang="es-ES"/>
          </a:p>
        </p:txBody>
      </p:sp>
    </p:spTree>
    <p:extLst>
      <p:ext uri="{BB962C8B-B14F-4D97-AF65-F5344CB8AC3E}">
        <p14:creationId xmlns:p14="http://schemas.microsoft.com/office/powerpoint/2010/main" val="7841575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Hay ciertas cosas que hay que tener siempre en cuenta dependiendo del tipo de análisis que vayamos a realizar. Por ejemplo en el </a:t>
            </a:r>
            <a:r>
              <a:rPr lang="es-ES" dirty="0" err="1"/>
              <a:t>MiSeq</a:t>
            </a:r>
            <a:r>
              <a:rPr lang="es-ES" dirty="0"/>
              <a:t> está descrita una asimetría en la calidad entre R1 y R2, ya que en el caso de R2 como podéis ver a la izquierda, la calidad de las lecturas decae enormemente a partir de los 150 nucleótidos. A la derecha tenéis el R1, en el que la calidad también decae pero no es una caída tan marcada.</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34</a:t>
            </a:fld>
            <a:endParaRPr lang="es-ES" dirty="0"/>
          </a:p>
        </p:txBody>
      </p:sp>
    </p:spTree>
    <p:extLst>
      <p:ext uri="{BB962C8B-B14F-4D97-AF65-F5344CB8AC3E}">
        <p14:creationId xmlns:p14="http://schemas.microsoft.com/office/powerpoint/2010/main" val="23430522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Otro ejemplo es la secuenciación SMRT (single </a:t>
            </a:r>
            <a:r>
              <a:rPr lang="es-ES" dirty="0" err="1"/>
              <a:t>molecule</a:t>
            </a:r>
            <a:r>
              <a:rPr lang="es-ES" dirty="0"/>
              <a:t> real time) con </a:t>
            </a:r>
            <a:r>
              <a:rPr lang="es-ES" dirty="0" err="1"/>
              <a:t>PacBio</a:t>
            </a:r>
            <a:r>
              <a:rPr lang="es-ES" dirty="0"/>
              <a:t>, de lecturas largas, que vemos que los indicadores de calidad son todos malos, este ejemplo es bastante viejo y no sabemos como estarán los indicadores de calidad ahora mismo, pero veis que son datos que en general tienen muy mala calidad respecto de los indicadores de </a:t>
            </a:r>
            <a:r>
              <a:rPr lang="es-ES" dirty="0" err="1"/>
              <a:t>Illumina</a:t>
            </a:r>
            <a:r>
              <a:rPr lang="es-ES" dirty="0"/>
              <a:t>, ya que el software </a:t>
            </a:r>
            <a:r>
              <a:rPr lang="es-ES" dirty="0" err="1"/>
              <a:t>fastQC</a:t>
            </a:r>
            <a:r>
              <a:rPr lang="es-ES" dirty="0"/>
              <a:t> nos puede medir valores </a:t>
            </a:r>
            <a:r>
              <a:rPr lang="es-ES" dirty="0" err="1"/>
              <a:t>phred</a:t>
            </a:r>
            <a:r>
              <a:rPr lang="es-ES" dirty="0"/>
              <a:t> respecto de los indicadores de </a:t>
            </a:r>
            <a:r>
              <a:rPr lang="es-ES" dirty="0" err="1"/>
              <a:t>Illumina</a:t>
            </a:r>
            <a:r>
              <a:rPr lang="es-ES" dirty="0"/>
              <a:t> y Sanger</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35</a:t>
            </a:fld>
            <a:endParaRPr lang="es-ES" dirty="0"/>
          </a:p>
        </p:txBody>
      </p:sp>
    </p:spTree>
    <p:extLst>
      <p:ext uri="{BB962C8B-B14F-4D97-AF65-F5344CB8AC3E}">
        <p14:creationId xmlns:p14="http://schemas.microsoft.com/office/powerpoint/2010/main" val="2560551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Una vez que hemos analizado los resultados de análisis de calidad, procedemos al filtrado. Tenemos que escoger un programa que nos permita filtrar diversas cosas:</a:t>
            </a:r>
          </a:p>
          <a:p>
            <a:pPr marL="171450" indent="-171450">
              <a:buFont typeface="Arial" panose="020B0604020202020204" pitchFamily="34" charset="0"/>
              <a:buChar char="•"/>
            </a:pPr>
            <a:r>
              <a:rPr lang="es-ES" dirty="0"/>
              <a:t>Hay que filtrar los adaptadores residuales, los cuales van a depender de la librería utilizada. A día de hoy los secuenciadores eliminan los restos de adaptadores, y a nosotros ya nos llegan sin ellos, pero habría que ver en el análisis de calidad si quedasen restos de adaptadores.</a:t>
            </a:r>
          </a:p>
          <a:p>
            <a:pPr marL="171450" indent="-171450">
              <a:buFont typeface="Arial" panose="020B0604020202020204" pitchFamily="34" charset="0"/>
              <a:buChar char="•"/>
            </a:pPr>
            <a:r>
              <a:rPr lang="es-ES" dirty="0"/>
              <a:t>Además hay que filtrar por calidad:</a:t>
            </a:r>
          </a:p>
          <a:p>
            <a:pPr marL="628650" lvl="1" indent="-171450">
              <a:buFont typeface="Arial" panose="020B0604020202020204" pitchFamily="34" charset="0"/>
              <a:buChar char="•"/>
            </a:pPr>
            <a:r>
              <a:rPr lang="es-ES" dirty="0"/>
              <a:t>Por un lado vamos a eliminar por la calidad global de la </a:t>
            </a:r>
            <a:r>
              <a:rPr lang="es-ES" dirty="0" err="1"/>
              <a:t>lecutra</a:t>
            </a:r>
            <a:r>
              <a:rPr lang="es-ES" dirty="0"/>
              <a:t>, utilizando la media de la calidad de la lectura. Si la calidad media de la lectura baja de un umbral de calidad, la eliminaremos.</a:t>
            </a:r>
          </a:p>
          <a:p>
            <a:pPr marL="628650" lvl="1" indent="-171450">
              <a:buFont typeface="Arial" panose="020B0604020202020204" pitchFamily="34" charset="0"/>
              <a:buChar char="•"/>
            </a:pPr>
            <a:r>
              <a:rPr lang="es-ES" dirty="0"/>
              <a:t>También vamos a filtrar por la calidad en los extremos de la lectura y utilizando una ventana deslizante que calcula la calidad media de los nucleótidos que se encuentran dentro de esa ventana.</a:t>
            </a:r>
          </a:p>
          <a:p>
            <a:pPr marL="171450" indent="-171450">
              <a:buFont typeface="Arial" panose="020B0604020202020204" pitchFamily="34" charset="0"/>
              <a:buChar char="•"/>
            </a:pPr>
            <a:r>
              <a:rPr lang="es-ES" dirty="0"/>
              <a:t>Por otro lado, también hay que filtrar por el tamaño de la lectura, ya que las lecturas muy pequeñas puede que sean artefactos y no nos vamos a fiar de ellas. Este umbral de tamaño mínimo de lectura tiene que depender también del análisis que queramos realizar.</a:t>
            </a:r>
          </a:p>
          <a:p>
            <a:pPr marL="628650" lvl="1" indent="-171450">
              <a:buFont typeface="Arial" panose="020B0604020202020204" pitchFamily="34" charset="0"/>
              <a:buChar char="•"/>
            </a:pPr>
            <a:r>
              <a:rPr lang="es-ES" dirty="0"/>
              <a:t>Tenemos que filtrar tanto por el tamaño de lectura secuenciada</a:t>
            </a:r>
          </a:p>
          <a:p>
            <a:pPr marL="628650" lvl="1" indent="-171450">
              <a:buFont typeface="Arial" panose="020B0604020202020204" pitchFamily="34" charset="0"/>
              <a:buChar char="•"/>
            </a:pPr>
            <a:r>
              <a:rPr lang="es-ES" dirty="0"/>
              <a:t>Como por el tamaño de la lectura después del filtrado, ya que al eliminar los extremos que presentan baja calidad, las lecturas van a perder parte de su tamaño</a:t>
            </a:r>
          </a:p>
          <a:p>
            <a:pPr marL="171450" indent="-171450">
              <a:buFont typeface="Arial" panose="020B0604020202020204" pitchFamily="34" charset="0"/>
              <a:buChar char="•"/>
            </a:pPr>
            <a:endParaRPr lang="es-ES" dirty="0"/>
          </a:p>
          <a:p>
            <a:pPr marL="0" indent="0">
              <a:buFont typeface="Arial" panose="020B0604020202020204" pitchFamily="34" charset="0"/>
              <a:buNone/>
            </a:pPr>
            <a:r>
              <a:rPr lang="es-ES" dirty="0"/>
              <a:t>La gráfica de </a:t>
            </a:r>
            <a:r>
              <a:rPr lang="es-ES" dirty="0" err="1"/>
              <a:t>FastQC</a:t>
            </a:r>
            <a:r>
              <a:rPr lang="es-ES" dirty="0"/>
              <a:t> nos ayuda mucho a la hora de escoger los valores por los que vamos a filtrar, ya que nos proporciona información acerca de la calidad de las muestras, en el eje vertical, como del tamaño de las lecturas en el eje X, que va cd 0 a 75 en este caso.</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36</a:t>
            </a:fld>
            <a:endParaRPr lang="es-ES" dirty="0"/>
          </a:p>
        </p:txBody>
      </p:sp>
    </p:spTree>
    <p:extLst>
      <p:ext uri="{BB962C8B-B14F-4D97-AF65-F5344CB8AC3E}">
        <p14:creationId xmlns:p14="http://schemas.microsoft.com/office/powerpoint/2010/main" val="16785687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Hay distintos programas para realizar el trimado de las secuencias en base a su calidad y tamaño dependiendo del tipo de secuenciación. Para </a:t>
            </a:r>
            <a:r>
              <a:rPr lang="es-ES" dirty="0" err="1"/>
              <a:t>Illumina</a:t>
            </a:r>
            <a:r>
              <a:rPr lang="es-ES" dirty="0"/>
              <a:t> tendremos distintos software de trimado como son el </a:t>
            </a:r>
            <a:r>
              <a:rPr lang="es-ES" dirty="0" err="1"/>
              <a:t>Fastp</a:t>
            </a:r>
            <a:r>
              <a:rPr lang="es-ES" dirty="0"/>
              <a:t> y el </a:t>
            </a:r>
            <a:r>
              <a:rPr lang="es-ES" dirty="0" err="1"/>
              <a:t>trimmomatic</a:t>
            </a:r>
            <a:r>
              <a:rPr lang="es-ES" dirty="0"/>
              <a:t>, que nos permiten realizar un filtrado tanto por tamaño de lectura como por calidad</a:t>
            </a:r>
          </a:p>
          <a:p>
            <a:endParaRPr lang="es-ES" dirty="0"/>
          </a:p>
          <a:p>
            <a:r>
              <a:rPr lang="es-ES" dirty="0"/>
              <a:t>Mientras que para el </a:t>
            </a:r>
            <a:r>
              <a:rPr lang="es-ES" dirty="0" err="1"/>
              <a:t>nanopore</a:t>
            </a:r>
            <a:r>
              <a:rPr lang="es-ES" dirty="0"/>
              <a:t> tendremos el </a:t>
            </a:r>
            <a:r>
              <a:rPr lang="es-ES" dirty="0" err="1"/>
              <a:t>nanofilt</a:t>
            </a:r>
            <a:r>
              <a:rPr lang="es-ES" dirty="0"/>
              <a:t> y ARTIC </a:t>
            </a:r>
            <a:r>
              <a:rPr lang="es-ES" dirty="0" err="1"/>
              <a:t>guppyplex</a:t>
            </a:r>
            <a:r>
              <a:rPr lang="es-ES" dirty="0"/>
              <a:t> que nos van a permitir realizar un filtrado por tamaño de lectura de las lecturas </a:t>
            </a:r>
            <a:r>
              <a:rPr lang="es-ES" dirty="0" err="1"/>
              <a:t>pass</a:t>
            </a:r>
            <a:r>
              <a:rPr lang="es-ES" dirty="0"/>
              <a:t>.</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37</a:t>
            </a:fld>
            <a:endParaRPr lang="es-ES" dirty="0"/>
          </a:p>
        </p:txBody>
      </p:sp>
    </p:spTree>
    <p:extLst>
      <p:ext uri="{BB962C8B-B14F-4D97-AF65-F5344CB8AC3E}">
        <p14:creationId xmlns:p14="http://schemas.microsoft.com/office/powerpoint/2010/main" val="16026675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Como hemos mencionado en el análisis de calidad, el software </a:t>
            </a:r>
            <a:r>
              <a:rPr lang="es-ES" dirty="0" err="1"/>
              <a:t>fastp</a:t>
            </a:r>
            <a:r>
              <a:rPr lang="es-ES" dirty="0"/>
              <a:t> permite hacer al mismo tiempo análisis de calidad y de trimado de las lecturas en base a su calidad y a su tamaño.</a:t>
            </a:r>
          </a:p>
        </p:txBody>
      </p:sp>
      <p:sp>
        <p:nvSpPr>
          <p:cNvPr id="4" name="Marcador de número de diapositiva 3"/>
          <p:cNvSpPr>
            <a:spLocks noGrp="1"/>
          </p:cNvSpPr>
          <p:nvPr>
            <p:ph type="sldNum" sz="quarter" idx="5"/>
          </p:nvPr>
        </p:nvSpPr>
        <p:spPr/>
        <p:txBody>
          <a:bodyPr/>
          <a:lstStyle/>
          <a:p>
            <a:fld id="{89772528-C75C-4954-ABBB-D4E48F83B154}" type="slidenum">
              <a:rPr lang="es-ES" smtClean="0"/>
              <a:t>38</a:t>
            </a:fld>
            <a:endParaRPr lang="es-ES"/>
          </a:p>
        </p:txBody>
      </p:sp>
    </p:spTree>
    <p:extLst>
      <p:ext uri="{BB962C8B-B14F-4D97-AF65-F5344CB8AC3E}">
        <p14:creationId xmlns:p14="http://schemas.microsoft.com/office/powerpoint/2010/main" val="14948369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Otro de los softwares para filtrado y trimado es </a:t>
            </a:r>
            <a:r>
              <a:rPr lang="es-ES" dirty="0" err="1"/>
              <a:t>trimomatic</a:t>
            </a:r>
            <a:r>
              <a:rPr lang="es-ES" dirty="0"/>
              <a:t>. Esta sería la estadística resumen de uno de los programas que utilizamos para el trimado, el </a:t>
            </a:r>
            <a:r>
              <a:rPr lang="es-ES" dirty="0" err="1"/>
              <a:t>trimmomatic</a:t>
            </a:r>
            <a:r>
              <a:rPr lang="es-ES" dirty="0"/>
              <a:t>. En esta gráfica vemos las estadísticas de trimado de todas las muestras analizadas y nos dice el número de lecturas que han sobrevivido en azul, el numero de lecturas que solo han sobrevivido en R1 en rosa clarito, las que solo han sobrevivido en R2 en rosa oscuro y las que no han sobrevivido en rojo. Cuando es una secuenciación </a:t>
            </a:r>
            <a:r>
              <a:rPr lang="es-ES" dirty="0" err="1"/>
              <a:t>paired</a:t>
            </a:r>
            <a:r>
              <a:rPr lang="es-ES" dirty="0"/>
              <a:t>, nos quedamos con las lecturas pareadas, de forma que si hay lecturas que solo están en R1 y no tienen su pareja en R2, las quitamos. Así realmente después del filtrado solo nos vamos a quedar con las lecturas que están en azul.</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39</a:t>
            </a:fld>
            <a:endParaRPr lang="es-ES" dirty="0"/>
          </a:p>
        </p:txBody>
      </p:sp>
    </p:spTree>
    <p:extLst>
      <p:ext uri="{BB962C8B-B14F-4D97-AF65-F5344CB8AC3E}">
        <p14:creationId xmlns:p14="http://schemas.microsoft.com/office/powerpoint/2010/main" val="28985650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El formato .</a:t>
            </a:r>
            <a:r>
              <a:rPr lang="es-ES" dirty="0" err="1"/>
              <a:t>fastq</a:t>
            </a:r>
            <a:r>
              <a:rPr lang="es-ES" dirty="0"/>
              <a:t> se puede considerar como un archivo .fasta con calidades. En el cuadro de arriba podéis ver el formato .fasta que habitualmente contiene genomas completos o ensamblados de cromosomas de un genoma. Este formato siempre presenta un </a:t>
            </a:r>
            <a:r>
              <a:rPr lang="es-ES" dirty="0" err="1"/>
              <a:t>header</a:t>
            </a:r>
            <a:r>
              <a:rPr lang="es-ES" dirty="0"/>
              <a:t> con el símbolo de mayor/menor (&gt;) en la primera línea, seguido de los nucleótidos de la secuencia del genoma.</a:t>
            </a:r>
          </a:p>
          <a:p>
            <a:endParaRPr lang="es-ES" dirty="0"/>
          </a:p>
          <a:p>
            <a:r>
              <a:rPr lang="es-ES" dirty="0"/>
              <a:t>En el cuadro de abajo tenéis el formato .</a:t>
            </a:r>
            <a:r>
              <a:rPr lang="es-ES" dirty="0" err="1"/>
              <a:t>fastq</a:t>
            </a:r>
            <a:r>
              <a:rPr lang="es-ES" dirty="0"/>
              <a:t>. Este formato comienza siempre por arroba (@) y por cada base de nucleótidos presenta un símbolo o letra, debajo del nucleótido que se ha secuenciado, que representa la calidad de secuenciación de ese nucleótido en esa posición en esa lectura. Para separar la línea de nucleótidos de la de calidad se separan por una línea que solo tiene un más.</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4</a:t>
            </a:fld>
            <a:endParaRPr lang="es-ES" dirty="0"/>
          </a:p>
        </p:txBody>
      </p:sp>
    </p:spTree>
    <p:extLst>
      <p:ext uri="{BB962C8B-B14F-4D97-AF65-F5344CB8AC3E}">
        <p14:creationId xmlns:p14="http://schemas.microsoft.com/office/powerpoint/2010/main" val="16648483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Trim</a:t>
            </a:r>
            <a:r>
              <a:rPr lang="es-ES" dirty="0"/>
              <a:t> </a:t>
            </a:r>
            <a:r>
              <a:rPr lang="es-ES" dirty="0" err="1"/>
              <a:t>galore</a:t>
            </a:r>
            <a:r>
              <a:rPr lang="es-ES" dirty="0"/>
              <a:t> es un software que integra dos herramientas: </a:t>
            </a:r>
            <a:r>
              <a:rPr lang="es-ES" dirty="0" err="1"/>
              <a:t>Cutadapt</a:t>
            </a:r>
            <a:r>
              <a:rPr lang="es-ES" dirty="0"/>
              <a:t> y </a:t>
            </a:r>
            <a:r>
              <a:rPr lang="es-ES" dirty="0" err="1"/>
              <a:t>fastQC</a:t>
            </a:r>
            <a:r>
              <a:rPr lang="es-ES" dirty="0"/>
              <a:t> para realizar el filtrado y trimado de calidad. </a:t>
            </a:r>
          </a:p>
        </p:txBody>
      </p:sp>
      <p:sp>
        <p:nvSpPr>
          <p:cNvPr id="4" name="Marcador de número de diapositiva 3"/>
          <p:cNvSpPr>
            <a:spLocks noGrp="1"/>
          </p:cNvSpPr>
          <p:nvPr>
            <p:ph type="sldNum" sz="quarter" idx="5"/>
          </p:nvPr>
        </p:nvSpPr>
        <p:spPr/>
        <p:txBody>
          <a:bodyPr/>
          <a:lstStyle/>
          <a:p>
            <a:fld id="{89772528-C75C-4954-ABBB-D4E48F83B154}" type="slidenum">
              <a:rPr lang="es-ES" smtClean="0"/>
              <a:t>40</a:t>
            </a:fld>
            <a:endParaRPr lang="es-ES"/>
          </a:p>
        </p:txBody>
      </p:sp>
    </p:spTree>
    <p:extLst>
      <p:ext uri="{BB962C8B-B14F-4D97-AF65-F5344CB8AC3E}">
        <p14:creationId xmlns:p14="http://schemas.microsoft.com/office/powerpoint/2010/main" val="21284637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89772528-C75C-4954-ABBB-D4E48F83B154}" type="slidenum">
              <a:rPr lang="es-ES" smtClean="0"/>
              <a:t>41</a:t>
            </a:fld>
            <a:endParaRPr lang="es-ES"/>
          </a:p>
        </p:txBody>
      </p:sp>
    </p:spTree>
    <p:extLst>
      <p:ext uri="{BB962C8B-B14F-4D97-AF65-F5344CB8AC3E}">
        <p14:creationId xmlns:p14="http://schemas.microsoft.com/office/powerpoint/2010/main" val="268736095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89772528-C75C-4954-ABBB-D4E48F83B154}" type="slidenum">
              <a:rPr lang="es-ES" smtClean="0"/>
              <a:t>42</a:t>
            </a:fld>
            <a:endParaRPr lang="es-ES"/>
          </a:p>
        </p:txBody>
      </p:sp>
    </p:spTree>
    <p:extLst>
      <p:ext uri="{BB962C8B-B14F-4D97-AF65-F5344CB8AC3E}">
        <p14:creationId xmlns:p14="http://schemas.microsoft.com/office/powerpoint/2010/main" val="33479376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Aquí vemos como cambia una gráfica de </a:t>
            </a:r>
            <a:r>
              <a:rPr lang="es-ES" dirty="0" err="1"/>
              <a:t>FastQC</a:t>
            </a:r>
            <a:r>
              <a:rPr lang="es-ES" dirty="0"/>
              <a:t> después de realizar un filtrado de las lecturas que tienen una calidad por debajo del 30. Los </a:t>
            </a:r>
            <a:r>
              <a:rPr lang="es-ES" dirty="0" err="1"/>
              <a:t>boxplots</a:t>
            </a:r>
            <a:r>
              <a:rPr lang="es-ES" dirty="0"/>
              <a:t> se acortan ya que la deviación de la calidad es menor porque nos  hemos deshecho de todo aquello que tiene calidad menor a 30.</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43</a:t>
            </a:fld>
            <a:endParaRPr lang="es-ES" dirty="0"/>
          </a:p>
        </p:txBody>
      </p:sp>
    </p:spTree>
    <p:extLst>
      <p:ext uri="{BB962C8B-B14F-4D97-AF65-F5344CB8AC3E}">
        <p14:creationId xmlns:p14="http://schemas.microsoft.com/office/powerpoint/2010/main" val="12204208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Después de cada análisis nosotros utilizamos un programa que se llama </a:t>
            </a:r>
            <a:r>
              <a:rPr lang="es-ES" dirty="0" err="1"/>
              <a:t>MultiQC</a:t>
            </a:r>
            <a:r>
              <a:rPr lang="es-ES" dirty="0"/>
              <a:t>. Como ya os hemos dicho, con </a:t>
            </a:r>
            <a:r>
              <a:rPr lang="es-ES" dirty="0" err="1"/>
              <a:t>fastqc</a:t>
            </a:r>
            <a:r>
              <a:rPr lang="es-ES" dirty="0"/>
              <a:t> y </a:t>
            </a:r>
            <a:r>
              <a:rPr lang="es-ES" dirty="0" err="1"/>
              <a:t>fastp</a:t>
            </a:r>
            <a:r>
              <a:rPr lang="es-ES" dirty="0"/>
              <a:t> para cada muestra se genera un reporte de gráficas y estadísticas. Este programa permite integrar archivos de estadísticas de distintos programas y a partir de ellos realizar gráficas y tablas resumen. La utilidad de este programa es que te permite integrar las estadísticas de todos los programas que hayas usado en un análisis en un solo reporte de tablas y gráficas, de forma que tenemos acceso a todas las estadísticas de una sola vez. Además junta los resultados para todas las muestras, de forma que las vemos también todas a la vez.</a:t>
            </a:r>
          </a:p>
          <a:p>
            <a:endParaRPr lang="es-ES" dirty="0"/>
          </a:p>
          <a:p>
            <a:r>
              <a:rPr lang="es-ES" dirty="0"/>
              <a:t>Este sería un ejemplo de una gráfica de calidad del </a:t>
            </a:r>
            <a:r>
              <a:rPr lang="es-ES" dirty="0" err="1"/>
              <a:t>fastQC</a:t>
            </a:r>
            <a:r>
              <a:rPr lang="es-ES" dirty="0"/>
              <a:t> como la que os hemos mostrado antes en la que se muestran cada una de las posiciones de la lectura y la calidad media de esas posiciones para cada una de las muestras.</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44</a:t>
            </a:fld>
            <a:endParaRPr lang="es-ES" dirty="0"/>
          </a:p>
        </p:txBody>
      </p:sp>
    </p:spTree>
    <p:extLst>
      <p:ext uri="{BB962C8B-B14F-4D97-AF65-F5344CB8AC3E}">
        <p14:creationId xmlns:p14="http://schemas.microsoft.com/office/powerpoint/2010/main" val="156737423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Ahora os vamos a hablar de un ejemplo específico que es el caso de las secuenciaciones de </a:t>
            </a:r>
            <a:r>
              <a:rPr lang="es-ES" dirty="0" err="1"/>
              <a:t>metagenética</a:t>
            </a:r>
            <a:r>
              <a:rPr lang="es-E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Como </a:t>
            </a:r>
            <a:r>
              <a:rPr lang="es-ES" dirty="0" err="1"/>
              <a:t>comentabamos</a:t>
            </a:r>
            <a:r>
              <a:rPr lang="es-ES" dirty="0"/>
              <a:t> antes, el umbral del tamaño mínimo de lectura va a depender del tipo de análisis que queramos realizar con las lecturas. En el caso de las secuenciaciones para </a:t>
            </a:r>
            <a:r>
              <a:rPr lang="es-ES" dirty="0" err="1"/>
              <a:t>metagenética</a:t>
            </a:r>
            <a:r>
              <a:rPr lang="es-E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como el que observamos en esta gráfica, la práctica totalidad de las secuencias son de 300 pares de bases antes del trimado.</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45</a:t>
            </a:fld>
            <a:endParaRPr lang="es-ES" dirty="0"/>
          </a:p>
        </p:txBody>
      </p:sp>
    </p:spTree>
    <p:extLst>
      <p:ext uri="{BB962C8B-B14F-4D97-AF65-F5344CB8AC3E}">
        <p14:creationId xmlns:p14="http://schemas.microsoft.com/office/powerpoint/2010/main" val="183227950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Esto se debe a que en </a:t>
            </a:r>
            <a:r>
              <a:rPr lang="es-ES" dirty="0" err="1"/>
              <a:t>metagenética</a:t>
            </a:r>
            <a:r>
              <a:rPr lang="es-ES" dirty="0"/>
              <a:t>, cuando queremos secuenciar el gen 16S, se utiliza la aproximación de </a:t>
            </a:r>
            <a:r>
              <a:rPr lang="es-ES" dirty="0" err="1"/>
              <a:t>amplicones</a:t>
            </a:r>
            <a:r>
              <a:rPr lang="es-ES" dirty="0"/>
              <a:t> y los fragmentos que se van a secuenciar son de 2X300 pares de bases, donde al menos 150 nucleótidos de ambos fragmentos tienen que ser solapantes. Este solapamiento es importante ya que es lo que nos va a permitir secuenciar las regiones hipervariables 3 y 4 del gen 16S que tienen un tamaño medio de 450 bases. Si no tenemos al menos ere tamaño entre R1 y R2, esas lecturas no nos sirven. Que pasa si sobre esas lecturas de 300 </a:t>
            </a:r>
            <a:r>
              <a:rPr lang="es-ES" dirty="0" err="1"/>
              <a:t>nucleótidois</a:t>
            </a:r>
            <a:r>
              <a:rPr lang="es-ES" dirty="0"/>
              <a:t> realizamos un trimado?</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46</a:t>
            </a:fld>
            <a:endParaRPr lang="es-ES" dirty="0"/>
          </a:p>
        </p:txBody>
      </p:sp>
    </p:spTree>
    <p:extLst>
      <p:ext uri="{BB962C8B-B14F-4D97-AF65-F5344CB8AC3E}">
        <p14:creationId xmlns:p14="http://schemas.microsoft.com/office/powerpoint/2010/main" val="19743059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Pues ocurre lo siguiente, y es que las lecturas van perdiendo tamaño porque quitamos los extremos. Y esto puede producir que tengamos picos en longitudes de lectura de 120 nucleótidos como el de la imagen. Estas lecturas no nos van a permitir realizar el análisis de </a:t>
            </a:r>
            <a:r>
              <a:rPr lang="es-ES" dirty="0" err="1"/>
              <a:t>metagenética</a:t>
            </a:r>
            <a:r>
              <a:rPr lang="es-ES" dirty="0"/>
              <a:t>, ya que son lecturas demasiado pequeñas como para solapar.</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47</a:t>
            </a:fld>
            <a:endParaRPr lang="es-ES" dirty="0"/>
          </a:p>
        </p:txBody>
      </p:sp>
    </p:spTree>
    <p:extLst>
      <p:ext uri="{BB962C8B-B14F-4D97-AF65-F5344CB8AC3E}">
        <p14:creationId xmlns:p14="http://schemas.microsoft.com/office/powerpoint/2010/main" val="16711670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Como vemos aquí, si no hay </a:t>
            </a:r>
            <a:r>
              <a:rPr lang="es-ES" dirty="0" err="1"/>
              <a:t>overlapping</a:t>
            </a:r>
            <a:r>
              <a:rPr lang="es-ES" dirty="0"/>
              <a:t>, no vamos a poder secuenciar esas zonas hipervariables del gen 16S. En este caso, cuando estemos realizando el filtrado de las lecturas tendremos que indicar que al menos nos tenemos que quedar con las lecturas que tengan al menos 150 nucleótidos y lo que en este ejemplo vamos a ver en las estadísticas de calidad, es que hemos perdido muchas lecturas debido al tamaño, que como ya hemos visto es un estadístico que nos muestra el software </a:t>
            </a:r>
            <a:r>
              <a:rPr lang="es-ES" dirty="0" err="1"/>
              <a:t>fastp</a:t>
            </a:r>
            <a:r>
              <a:rPr lang="es-E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Como podéis ver, la forma en la que nosotros vamos a interpretar las estadísticas de calidad y la forma en la que vamos a configurar los softwares para el filtrado de calidad, va ha depender enormemente del tipo de secuenciación que hayamos realizado y del análisis para el que queramos utilizar nuestras lecturas.</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48</a:t>
            </a:fld>
            <a:endParaRPr lang="es-ES" dirty="0"/>
          </a:p>
        </p:txBody>
      </p:sp>
    </p:spTree>
    <p:extLst>
      <p:ext uri="{BB962C8B-B14F-4D97-AF65-F5344CB8AC3E}">
        <p14:creationId xmlns:p14="http://schemas.microsoft.com/office/powerpoint/2010/main" val="31590567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Alguna cosa que no haya quedado clara antes de seguir con la siguiente presentación?</a:t>
            </a:r>
          </a:p>
        </p:txBody>
      </p:sp>
      <p:sp>
        <p:nvSpPr>
          <p:cNvPr id="4" name="Marcador de número de diapositiva 3"/>
          <p:cNvSpPr>
            <a:spLocks noGrp="1"/>
          </p:cNvSpPr>
          <p:nvPr>
            <p:ph type="sldNum" sz="quarter" idx="5"/>
          </p:nvPr>
        </p:nvSpPr>
        <p:spPr/>
        <p:txBody>
          <a:bodyPr/>
          <a:lstStyle/>
          <a:p>
            <a:fld id="{89772528-C75C-4954-ABBB-D4E48F83B154}" type="slidenum">
              <a:rPr lang="es-ES" smtClean="0"/>
              <a:t>49</a:t>
            </a:fld>
            <a:endParaRPr lang="es-ES"/>
          </a:p>
        </p:txBody>
      </p:sp>
    </p:spTree>
    <p:extLst>
      <p:ext uri="{BB962C8B-B14F-4D97-AF65-F5344CB8AC3E}">
        <p14:creationId xmlns:p14="http://schemas.microsoft.com/office/powerpoint/2010/main" val="31086106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Como hemos visto en la diapositiva anterior, los símbolos y letras que indican la calidad  no nos dicen nada así leídos, ya que se encuentran codificados en un formato llamado ASCII.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Este símbolo o letra se obtiene inicialmente transformando la probabilidad de error de la secuenciación en un número de calidad </a:t>
            </a:r>
            <a:r>
              <a:rPr lang="es-ES" dirty="0" err="1"/>
              <a:t>Phred</a:t>
            </a:r>
            <a:r>
              <a:rPr lang="es-ES" dirty="0"/>
              <a:t>, que sería el valor de calidad que nosotros conocemos, pero para poderlo almacenar óptimamente en un fichero, este valor </a:t>
            </a:r>
            <a:r>
              <a:rPr lang="es-ES" dirty="0" err="1"/>
              <a:t>phred</a:t>
            </a:r>
            <a:r>
              <a:rPr lang="es-ES" dirty="0"/>
              <a:t> a su vez se codifica en el formato ASCII que hemos visto en el ejemplo de un </a:t>
            </a:r>
            <a:r>
              <a:rPr lang="es-ES" dirty="0" err="1"/>
              <a:t>fastq</a:t>
            </a:r>
            <a:r>
              <a:rPr lang="es-ES" dirty="0"/>
              <a:t> en la diapositiva anterior.</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5</a:t>
            </a:fld>
            <a:endParaRPr lang="es-ES" dirty="0"/>
          </a:p>
        </p:txBody>
      </p:sp>
    </p:spTree>
    <p:extLst>
      <p:ext uri="{BB962C8B-B14F-4D97-AF65-F5344CB8AC3E}">
        <p14:creationId xmlns:p14="http://schemas.microsoft.com/office/powerpoint/2010/main" val="3160324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err="1"/>
              <a:t>Illumina</a:t>
            </a:r>
            <a:r>
              <a:rPr lang="es-ES" dirty="0"/>
              <a:t> tienen una probabilidad de error de secuenciación igual que ocurre con la secuenciación de </a:t>
            </a:r>
            <a:r>
              <a:rPr lang="es-ES" dirty="0" err="1"/>
              <a:t>Sanger</a:t>
            </a:r>
            <a:r>
              <a:rPr lang="es-ES" dirty="0"/>
              <a:t>. En Sanger, por ejemplo cuando en un pico del cromatograma tenemos algunos picos más pequeños que se corresponden con otros nucleótidos, y que se resuelven mal, tenemos un probabilidad de error.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En el caso de </a:t>
            </a:r>
            <a:r>
              <a:rPr lang="es-ES" dirty="0" err="1"/>
              <a:t>Illumina</a:t>
            </a:r>
            <a:r>
              <a:rPr lang="es-ES" dirty="0"/>
              <a:t> en un mismo clúster de secuenciación, la señal luminosa de una nucleótido que se está secuenciando puede ser más tenue de lo normal porque alguno de los fragmentos del clúster no está emitiendo luz, y esta intensidad luminosa se utiliza para calcular la probabilidad de error de secuenciación de un nucleótido. Esta probabilidad de error se transforma en un número que conocemos como calidad </a:t>
            </a:r>
            <a:r>
              <a:rPr lang="es-ES" dirty="0" err="1"/>
              <a:t>Phred</a:t>
            </a:r>
            <a:r>
              <a:rPr lang="es-ES" dirty="0"/>
              <a:t>, que se originó como una aproximación algorítmica a la calidad de la secuenciación con </a:t>
            </a:r>
            <a:r>
              <a:rPr lang="es-ES" dirty="0" err="1"/>
              <a:t>Sanger</a:t>
            </a:r>
            <a:r>
              <a:rPr lang="es-ES" dirty="0"/>
              <a:t>.</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6</a:t>
            </a:fld>
            <a:endParaRPr lang="es-ES" dirty="0"/>
          </a:p>
        </p:txBody>
      </p:sp>
    </p:spTree>
    <p:extLst>
      <p:ext uri="{BB962C8B-B14F-4D97-AF65-F5344CB8AC3E}">
        <p14:creationId xmlns:p14="http://schemas.microsoft.com/office/powerpoint/2010/main" val="4008148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¿Como se traduce esta probabilidad de error en el </a:t>
            </a:r>
            <a:r>
              <a:rPr lang="es-ES" dirty="0" err="1"/>
              <a:t>Phred</a:t>
            </a:r>
            <a:r>
              <a:rPr lang="es-ES" dirty="0"/>
              <a:t>-Score? Pues de la siguiente manera, cuando la probabilidad de que un nucleótido se haya secuenciado mal es de 1 entre 10, se le asigna un </a:t>
            </a:r>
            <a:r>
              <a:rPr lang="es-ES" dirty="0" err="1"/>
              <a:t>phred</a:t>
            </a:r>
            <a:r>
              <a:rPr lang="es-ES" dirty="0"/>
              <a:t> score de 10. Cuando es de 1 entre mil, se le asigna un </a:t>
            </a:r>
            <a:r>
              <a:rPr lang="es-ES" dirty="0" err="1"/>
              <a:t>phred</a:t>
            </a:r>
            <a:r>
              <a:rPr lang="es-ES" dirty="0"/>
              <a:t> score de 30. Normalmente, en la versión 1.8+ de </a:t>
            </a:r>
            <a:r>
              <a:rPr lang="es-ES" dirty="0" err="1"/>
              <a:t>Illumina</a:t>
            </a:r>
            <a:r>
              <a:rPr lang="es-ES" dirty="0"/>
              <a:t> el </a:t>
            </a:r>
            <a:r>
              <a:rPr lang="es-ES" dirty="0" err="1"/>
              <a:t>Phred</a:t>
            </a:r>
            <a:r>
              <a:rPr lang="es-ES" dirty="0"/>
              <a:t> score oscila entre 0 y 40.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Utilizando esa fórmula que nos dice que la calidad </a:t>
            </a:r>
            <a:r>
              <a:rPr lang="es-ES" dirty="0" err="1"/>
              <a:t>phred</a:t>
            </a:r>
            <a:r>
              <a:rPr lang="es-ES" dirty="0"/>
              <a:t> es el opuesto del logaritmo en base 10 d la probabilidad de error en la secuenciación de una base, multiplicada por 10. </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7</a:t>
            </a:fld>
            <a:endParaRPr lang="es-ES" dirty="0"/>
          </a:p>
        </p:txBody>
      </p:sp>
    </p:spTree>
    <p:extLst>
      <p:ext uri="{BB962C8B-B14F-4D97-AF65-F5344CB8AC3E}">
        <p14:creationId xmlns:p14="http://schemas.microsoft.com/office/powerpoint/2010/main" val="982345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Por ejemplo cuando tenemos una probabilidad de 1 entre 10.000 de habernos equivocado con una base, reemplazamos la P en la fórmula por 0.0001 y la Q nos sale que es 40, así tenemos el valor de calidad </a:t>
            </a:r>
            <a:r>
              <a:rPr lang="es-ES" dirty="0" err="1"/>
              <a:t>phred</a:t>
            </a:r>
            <a:r>
              <a:rPr lang="es-ES" dirty="0"/>
              <a:t>.</a:t>
            </a:r>
          </a:p>
        </p:txBody>
      </p:sp>
      <p:sp>
        <p:nvSpPr>
          <p:cNvPr id="4" name="Marcador de número de diapositiva 3"/>
          <p:cNvSpPr>
            <a:spLocks noGrp="1"/>
          </p:cNvSpPr>
          <p:nvPr>
            <p:ph type="sldNum" sz="quarter" idx="5"/>
          </p:nvPr>
        </p:nvSpPr>
        <p:spPr/>
        <p:txBody>
          <a:bodyPr/>
          <a:lstStyle/>
          <a:p>
            <a:fld id="{841D9EDC-506A-4A8A-A1DF-A717CC939618}" type="slidenum">
              <a:rPr lang="es-ES" smtClean="0"/>
              <a:t>8</a:t>
            </a:fld>
            <a:endParaRPr lang="es-ES" dirty="0"/>
          </a:p>
        </p:txBody>
      </p:sp>
    </p:spTree>
    <p:extLst>
      <p:ext uri="{BB962C8B-B14F-4D97-AF65-F5344CB8AC3E}">
        <p14:creationId xmlns:p14="http://schemas.microsoft.com/office/powerpoint/2010/main" val="6930769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Sin embargo, almacenar la calidad como dos </a:t>
            </a:r>
            <a:r>
              <a:rPr lang="es-ES" dirty="0" err="1"/>
              <a:t>numeros</a:t>
            </a:r>
            <a:r>
              <a:rPr lang="es-ES" dirty="0"/>
              <a:t>, 10 o 40 por ejemplo, en un fichero no es optimo, por lo que hay que transformarlo en un valor que ocupe un solo bit, y para eso utilizamos el código ASCIII (que viene de American Standard </a:t>
            </a:r>
            <a:r>
              <a:rPr lang="es-ES" dirty="0" err="1"/>
              <a:t>Code</a:t>
            </a:r>
            <a:r>
              <a:rPr lang="es-ES" dirty="0"/>
              <a:t> </a:t>
            </a:r>
            <a:r>
              <a:rPr lang="es-ES" dirty="0" err="1"/>
              <a:t>for</a:t>
            </a:r>
            <a:r>
              <a:rPr lang="es-ES" dirty="0"/>
              <a:t> </a:t>
            </a:r>
            <a:r>
              <a:rPr lang="es-ES" dirty="0" err="1"/>
              <a:t>Information</a:t>
            </a:r>
            <a:r>
              <a:rPr lang="es-ES" dirty="0"/>
              <a:t> </a:t>
            </a:r>
            <a:r>
              <a:rPr lang="es-ES" dirty="0" err="1"/>
              <a:t>Interchange</a:t>
            </a:r>
            <a:r>
              <a:rPr lang="es-ES" dirty="0"/>
              <a:t> o en castellano Código Estándar estadounidense para el Intercambio de Información).</a:t>
            </a:r>
          </a:p>
          <a:p>
            <a:endParaRPr lang="es-ES" dirty="0"/>
          </a:p>
          <a:p>
            <a:r>
              <a:rPr lang="es-ES" dirty="0"/>
              <a:t>Así convertimos ese número </a:t>
            </a:r>
            <a:r>
              <a:rPr lang="es-ES" dirty="0" err="1"/>
              <a:t>Phred</a:t>
            </a:r>
            <a:r>
              <a:rPr lang="es-ES" dirty="0"/>
              <a:t> entre 0 y 40 en los símbolos y letras que hemos visto que sale en las lecturas del archivo .</a:t>
            </a:r>
            <a:r>
              <a:rPr lang="es-ES" dirty="0" err="1"/>
              <a:t>fastq</a:t>
            </a:r>
            <a:r>
              <a:rPr lang="es-ES" dirty="0"/>
              <a:t> utilizamos el código ASCII. Este formato nos permite que cada valor de calidad ocupe solo un carácter o un bit. Por ejemplo: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dirty="0"/>
              <a:t>En las versiones actuales de </a:t>
            </a:r>
            <a:r>
              <a:rPr lang="es-ES" dirty="0" err="1"/>
              <a:t>illumina</a:t>
            </a:r>
            <a:r>
              <a:rPr lang="es-ES" dirty="0"/>
              <a:t> y en </a:t>
            </a:r>
            <a:r>
              <a:rPr lang="es-ES" dirty="0" err="1"/>
              <a:t>sanger</a:t>
            </a:r>
            <a:r>
              <a:rPr lang="es-ES" dirty="0"/>
              <a:t> se utiliza el formato que se conoce como Phred+33 ya que una calidad de 0 se corresponde con el decimar 33.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dirty="0"/>
              <a:t>En las versiones antiguas de </a:t>
            </a:r>
            <a:r>
              <a:rPr lang="es-ES" dirty="0" err="1"/>
              <a:t>illumina</a:t>
            </a:r>
            <a:r>
              <a:rPr lang="es-ES" dirty="0"/>
              <a:t> y en </a:t>
            </a:r>
            <a:r>
              <a:rPr lang="es-ES" dirty="0" err="1"/>
              <a:t>solexa</a:t>
            </a:r>
            <a:r>
              <a:rPr lang="es-ES" dirty="0"/>
              <a:t> se utiliza el formato </a:t>
            </a:r>
            <a:r>
              <a:rPr lang="es-ES" dirty="0" err="1"/>
              <a:t>phred</a:t>
            </a:r>
            <a:r>
              <a:rPr lang="es-ES" dirty="0"/>
              <a:t> +64 que como era diferente al de </a:t>
            </a:r>
            <a:r>
              <a:rPr lang="es-ES" dirty="0" err="1"/>
              <a:t>Sanger</a:t>
            </a:r>
            <a:r>
              <a:rPr lang="es-ES" dirty="0"/>
              <a:t> hacía necesario una conversión para poder comparar las calidades entre los dos tipos de secuenciación.</a:t>
            </a:r>
          </a:p>
          <a:p>
            <a:endParaRPr lang="es-ES" dirty="0"/>
          </a:p>
        </p:txBody>
      </p:sp>
      <p:sp>
        <p:nvSpPr>
          <p:cNvPr id="4" name="Marcador de número de diapositiva 3"/>
          <p:cNvSpPr>
            <a:spLocks noGrp="1"/>
          </p:cNvSpPr>
          <p:nvPr>
            <p:ph type="sldNum" sz="quarter" idx="5"/>
          </p:nvPr>
        </p:nvSpPr>
        <p:spPr/>
        <p:txBody>
          <a:bodyPr/>
          <a:lstStyle/>
          <a:p>
            <a:fld id="{841D9EDC-506A-4A8A-A1DF-A717CC939618}" type="slidenum">
              <a:rPr lang="es-ES" smtClean="0"/>
              <a:t>9</a:t>
            </a:fld>
            <a:endParaRPr lang="es-ES" dirty="0"/>
          </a:p>
        </p:txBody>
      </p:sp>
    </p:spTree>
    <p:extLst>
      <p:ext uri="{BB962C8B-B14F-4D97-AF65-F5344CB8AC3E}">
        <p14:creationId xmlns:p14="http://schemas.microsoft.com/office/powerpoint/2010/main" val="2518563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dirty="0"/>
              <a:t>Haga clic para modificar el estilo de título del patrón</a:t>
            </a:r>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883558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9299611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7951701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Diapositiva de título">
    <p:spTree>
      <p:nvGrpSpPr>
        <p:cNvPr id="1" name=""/>
        <p:cNvGrpSpPr/>
        <p:nvPr/>
      </p:nvGrpSpPr>
      <p:grpSpPr>
        <a:xfrm>
          <a:off x="0" y="0"/>
          <a:ext cx="0" cy="0"/>
          <a:chOff x="0" y="0"/>
          <a:chExt cx="0" cy="0"/>
        </a:xfrm>
      </p:grpSpPr>
      <p:sp>
        <p:nvSpPr>
          <p:cNvPr id="3" name="Subtítulo 2"/>
          <p:cNvSpPr>
            <a:spLocks noGrp="1"/>
          </p:cNvSpPr>
          <p:nvPr>
            <p:ph type="subTitle" idx="1" hasCustomPrompt="1"/>
          </p:nvPr>
        </p:nvSpPr>
        <p:spPr>
          <a:xfrm>
            <a:off x="1142999" y="4238852"/>
            <a:ext cx="6858000" cy="1655762"/>
          </a:xfrm>
        </p:spPr>
        <p:txBody>
          <a:bodyPr/>
          <a:lstStyle>
            <a:lvl1pPr marL="0" indent="0" algn="ctr">
              <a:buNone/>
              <a:defRPr sz="1800" baseline="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dirty="0"/>
              <a:t>BU-ISCIII</a:t>
            </a:r>
          </a:p>
          <a:p>
            <a:r>
              <a:rPr lang="es-ES" dirty="0"/>
              <a:t>Unidad de Bioinformática - ISCII</a:t>
            </a:r>
          </a:p>
          <a:p>
            <a:r>
              <a:rPr lang="es-ES" dirty="0"/>
              <a:t>Unidades Científico técnicas</a:t>
            </a:r>
          </a:p>
        </p:txBody>
      </p:sp>
      <p:sp>
        <p:nvSpPr>
          <p:cNvPr id="4" name="Marcador de fecha 3"/>
          <p:cNvSpPr>
            <a:spLocks noGrp="1"/>
          </p:cNvSpPr>
          <p:nvPr>
            <p:ph type="dt" sz="half" idx="10"/>
          </p:nvPr>
        </p:nvSpPr>
        <p:spPr/>
        <p:txBody>
          <a:bodyPr/>
          <a:lstStyle/>
          <a:p>
            <a:r>
              <a:rPr lang="en-US"/>
              <a:t>06/11/2018</a:t>
            </a:r>
            <a:endParaRPr lang="en-US" dirty="0"/>
          </a:p>
        </p:txBody>
      </p:sp>
      <p:sp>
        <p:nvSpPr>
          <p:cNvPr id="5" name="Marcador de pie de página 4"/>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Marcador de número de diapositiva 5"/>
          <p:cNvSpPr>
            <a:spLocks noGrp="1"/>
          </p:cNvSpPr>
          <p:nvPr>
            <p:ph type="sldNum" sz="quarter" idx="12"/>
          </p:nvPr>
        </p:nvSpPr>
        <p:spPr/>
        <p:txBody>
          <a:bodyPr/>
          <a:lstStyle/>
          <a:p>
            <a:fld id="{B6F15528-21DE-4FAA-801E-634DDDAF4B2B}" type="slidenum">
              <a:rPr lang="es-ES" smtClean="0"/>
              <a:t>‹Nº›</a:t>
            </a:fld>
            <a:endParaRPr lang="es-ES" dirty="0"/>
          </a:p>
        </p:txBody>
      </p:sp>
      <p:sp>
        <p:nvSpPr>
          <p:cNvPr id="9" name="Marcador de texto 8"/>
          <p:cNvSpPr>
            <a:spLocks noGrp="1"/>
          </p:cNvSpPr>
          <p:nvPr>
            <p:ph type="body" sz="quarter" idx="13" hasCustomPrompt="1"/>
          </p:nvPr>
        </p:nvSpPr>
        <p:spPr>
          <a:xfrm>
            <a:off x="1825823" y="3591833"/>
            <a:ext cx="5492353" cy="563563"/>
          </a:xfrm>
        </p:spPr>
        <p:txBody>
          <a:bodyPr>
            <a:normAutofit/>
          </a:bodyPr>
          <a:lstStyle>
            <a:lvl1pPr marL="0" indent="0" algn="ctr">
              <a:buNone/>
              <a:defRPr sz="1800" baseline="0"/>
            </a:lvl1pPr>
          </a:lstStyle>
          <a:p>
            <a:pPr lvl="0"/>
            <a:r>
              <a:rPr lang="es-ES" dirty="0"/>
              <a:t> Nombre ponente</a:t>
            </a:r>
          </a:p>
        </p:txBody>
      </p:sp>
      <p:sp>
        <p:nvSpPr>
          <p:cNvPr id="13" name="Marcador de texto 12"/>
          <p:cNvSpPr>
            <a:spLocks noGrp="1"/>
          </p:cNvSpPr>
          <p:nvPr>
            <p:ph type="body" sz="quarter" idx="14" hasCustomPrompt="1"/>
          </p:nvPr>
        </p:nvSpPr>
        <p:spPr>
          <a:xfrm>
            <a:off x="1640682" y="1592264"/>
            <a:ext cx="5945981" cy="1584325"/>
          </a:xfrm>
        </p:spPr>
        <p:style>
          <a:lnRef idx="1">
            <a:schemeClr val="accent1"/>
          </a:lnRef>
          <a:fillRef idx="3">
            <a:schemeClr val="accent1"/>
          </a:fillRef>
          <a:effectRef idx="2">
            <a:schemeClr val="accent1"/>
          </a:effectRef>
          <a:fontRef idx="none"/>
        </p:style>
        <p:txBody>
          <a:bodyPr anchor="ctr"/>
          <a:lstStyle>
            <a:lvl1pPr marL="0" indent="0" algn="ctr">
              <a:buNone/>
              <a:defRPr>
                <a:solidFill>
                  <a:schemeClr val="bg1"/>
                </a:solidFill>
              </a:defRPr>
            </a:lvl1pPr>
          </a:lstStyle>
          <a:p>
            <a:pPr lvl="0"/>
            <a:r>
              <a:rPr lang="es-ES" dirty="0"/>
              <a:t>Título</a:t>
            </a:r>
          </a:p>
        </p:txBody>
      </p:sp>
    </p:spTree>
    <p:extLst>
      <p:ext uri="{BB962C8B-B14F-4D97-AF65-F5344CB8AC3E}">
        <p14:creationId xmlns:p14="http://schemas.microsoft.com/office/powerpoint/2010/main" val="78523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dirty="0"/>
              <a:t>Haga clic para modificar el estilo de título del patrón</a:t>
            </a:r>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27455849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noAutofit/>
          </a:bodyPr>
          <a:lstStyle>
            <a:lvl1pPr>
              <a:defRPr sz="2800"/>
            </a:lvl1pPr>
          </a:lstStyle>
          <a:p>
            <a:r>
              <a:rPr lang="es-ES" dirty="0"/>
              <a:t>Haga clic para modificar el estilo de título del patrón</a:t>
            </a:r>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41473318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
        <p:nvSpPr>
          <p:cNvPr id="7" name="1 Marcador de título"/>
          <p:cNvSpPr txBox="1">
            <a:spLocks/>
          </p:cNvSpPr>
          <p:nvPr userDrawn="1"/>
        </p:nvSpPr>
        <p:spPr>
          <a:xfrm>
            <a:off x="457200" y="692696"/>
            <a:ext cx="8229600" cy="79208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100" kern="1200">
                <a:solidFill>
                  <a:schemeClr val="tx1"/>
                </a:solidFill>
                <a:latin typeface="Consolas" panose="020B0609020204030204" pitchFamily="49" charset="0"/>
                <a:ea typeface="+mj-ea"/>
                <a:cs typeface="+mj-cs"/>
              </a:defRPr>
            </a:lvl1pPr>
          </a:lstStyle>
          <a:p>
            <a:r>
              <a:rPr lang="es-ES" dirty="0"/>
              <a:t>Haga clic para modificar el estilo de título del patrón</a:t>
            </a:r>
          </a:p>
        </p:txBody>
      </p:sp>
    </p:spTree>
    <p:extLst>
      <p:ext uri="{BB962C8B-B14F-4D97-AF65-F5344CB8AC3E}">
        <p14:creationId xmlns:p14="http://schemas.microsoft.com/office/powerpoint/2010/main" val="2853490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4 Marcador de fecha"/>
          <p:cNvSpPr>
            <a:spLocks noGrp="1"/>
          </p:cNvSpPr>
          <p:nvPr>
            <p:ph type="dt" sz="half" idx="10"/>
          </p:nvPr>
        </p:nvSpPr>
        <p:spPr/>
        <p:txBody>
          <a:bodyPr/>
          <a:lstStyle/>
          <a:p>
            <a:r>
              <a:rPr lang="en-US"/>
              <a:t>06/11/2018</a:t>
            </a:r>
            <a:endParaRPr lang="es-ES" dirty="0"/>
          </a:p>
        </p:txBody>
      </p:sp>
      <p:sp>
        <p:nvSpPr>
          <p:cNvPr id="6" name="5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7" name="6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3569382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6 Marcador de fecha"/>
          <p:cNvSpPr>
            <a:spLocks noGrp="1"/>
          </p:cNvSpPr>
          <p:nvPr>
            <p:ph type="dt" sz="half" idx="10"/>
          </p:nvPr>
        </p:nvSpPr>
        <p:spPr/>
        <p:txBody>
          <a:bodyPr/>
          <a:lstStyle/>
          <a:p>
            <a:r>
              <a:rPr lang="en-US"/>
              <a:t>06/11/2018</a:t>
            </a:r>
            <a:endParaRPr lang="es-ES" dirty="0"/>
          </a:p>
        </p:txBody>
      </p:sp>
      <p:sp>
        <p:nvSpPr>
          <p:cNvPr id="8" name="7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9" name="8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26059773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fecha"/>
          <p:cNvSpPr>
            <a:spLocks noGrp="1"/>
          </p:cNvSpPr>
          <p:nvPr>
            <p:ph type="dt" sz="half" idx="10"/>
          </p:nvPr>
        </p:nvSpPr>
        <p:spPr/>
        <p:txBody>
          <a:bodyPr/>
          <a:lstStyle/>
          <a:p>
            <a:r>
              <a:rPr lang="en-US"/>
              <a:t>06/11/2018</a:t>
            </a:r>
            <a:endParaRPr lang="es-ES" dirty="0"/>
          </a:p>
        </p:txBody>
      </p:sp>
      <p:sp>
        <p:nvSpPr>
          <p:cNvPr id="4" name="3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5" name="4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5605640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r>
              <a:rPr lang="en-US"/>
              <a:t>06/11/2018</a:t>
            </a:r>
            <a:endParaRPr lang="es-ES" dirty="0"/>
          </a:p>
        </p:txBody>
      </p:sp>
      <p:sp>
        <p:nvSpPr>
          <p:cNvPr id="3" name="2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4" name="3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06308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noAutofit/>
          </a:bodyPr>
          <a:lstStyle>
            <a:lvl1pPr>
              <a:defRPr sz="2800"/>
            </a:lvl1pPr>
          </a:lstStyle>
          <a:p>
            <a:r>
              <a:rPr lang="es-ES" dirty="0"/>
              <a:t>Haga clic para modificar el estilo de título del patrón</a:t>
            </a:r>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42835092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r>
              <a:rPr lang="en-US"/>
              <a:t>06/11/2018</a:t>
            </a:r>
            <a:endParaRPr lang="es-ES" dirty="0"/>
          </a:p>
        </p:txBody>
      </p:sp>
      <p:sp>
        <p:nvSpPr>
          <p:cNvPr id="6" name="5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7" name="6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7504317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r>
              <a:rPr lang="en-US"/>
              <a:t>06/11/2018</a:t>
            </a:r>
            <a:endParaRPr lang="es-ES" dirty="0"/>
          </a:p>
        </p:txBody>
      </p:sp>
      <p:sp>
        <p:nvSpPr>
          <p:cNvPr id="6" name="5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7" name="6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32279272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1040290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20287312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Diapositiva de título">
    <p:spTree>
      <p:nvGrpSpPr>
        <p:cNvPr id="1" name=""/>
        <p:cNvGrpSpPr/>
        <p:nvPr/>
      </p:nvGrpSpPr>
      <p:grpSpPr>
        <a:xfrm>
          <a:off x="0" y="0"/>
          <a:ext cx="0" cy="0"/>
          <a:chOff x="0" y="0"/>
          <a:chExt cx="0" cy="0"/>
        </a:xfrm>
      </p:grpSpPr>
      <p:sp>
        <p:nvSpPr>
          <p:cNvPr id="3" name="Subtítulo 2"/>
          <p:cNvSpPr>
            <a:spLocks noGrp="1"/>
          </p:cNvSpPr>
          <p:nvPr>
            <p:ph type="subTitle" idx="1" hasCustomPrompt="1"/>
          </p:nvPr>
        </p:nvSpPr>
        <p:spPr>
          <a:xfrm>
            <a:off x="1142999" y="4238852"/>
            <a:ext cx="6858000" cy="1655762"/>
          </a:xfrm>
        </p:spPr>
        <p:txBody>
          <a:bodyPr/>
          <a:lstStyle>
            <a:lvl1pPr marL="0" indent="0" algn="ctr">
              <a:buNone/>
              <a:defRPr sz="1800" baseline="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dirty="0"/>
              <a:t>BU-ISCIII</a:t>
            </a:r>
          </a:p>
          <a:p>
            <a:r>
              <a:rPr lang="es-ES" dirty="0"/>
              <a:t>Unidad de Bioinformática - ISCII</a:t>
            </a:r>
          </a:p>
          <a:p>
            <a:r>
              <a:rPr lang="es-ES" dirty="0"/>
              <a:t>Unidades Científico técnicas</a:t>
            </a:r>
          </a:p>
        </p:txBody>
      </p:sp>
      <p:sp>
        <p:nvSpPr>
          <p:cNvPr id="4" name="Marcador de fecha 3"/>
          <p:cNvSpPr>
            <a:spLocks noGrp="1"/>
          </p:cNvSpPr>
          <p:nvPr>
            <p:ph type="dt" sz="half" idx="10"/>
          </p:nvPr>
        </p:nvSpPr>
        <p:spPr/>
        <p:txBody>
          <a:bodyPr/>
          <a:lstStyle/>
          <a:p>
            <a:r>
              <a:rPr lang="en-US"/>
              <a:t>06/11/2018</a:t>
            </a:r>
            <a:endParaRPr lang="en-US" dirty="0"/>
          </a:p>
        </p:txBody>
      </p:sp>
      <p:sp>
        <p:nvSpPr>
          <p:cNvPr id="5" name="Marcador de pie de página 4"/>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Marcador de número de diapositiva 5"/>
          <p:cNvSpPr>
            <a:spLocks noGrp="1"/>
          </p:cNvSpPr>
          <p:nvPr>
            <p:ph type="sldNum" sz="quarter" idx="12"/>
          </p:nvPr>
        </p:nvSpPr>
        <p:spPr/>
        <p:txBody>
          <a:bodyPr/>
          <a:lstStyle/>
          <a:p>
            <a:fld id="{B6F15528-21DE-4FAA-801E-634DDDAF4B2B}" type="slidenum">
              <a:rPr lang="es-ES" smtClean="0"/>
              <a:t>‹Nº›</a:t>
            </a:fld>
            <a:endParaRPr lang="es-ES" dirty="0"/>
          </a:p>
        </p:txBody>
      </p:sp>
      <p:sp>
        <p:nvSpPr>
          <p:cNvPr id="9" name="Marcador de texto 8"/>
          <p:cNvSpPr>
            <a:spLocks noGrp="1"/>
          </p:cNvSpPr>
          <p:nvPr>
            <p:ph type="body" sz="quarter" idx="13" hasCustomPrompt="1"/>
          </p:nvPr>
        </p:nvSpPr>
        <p:spPr>
          <a:xfrm>
            <a:off x="1825823" y="3591833"/>
            <a:ext cx="5492353" cy="563563"/>
          </a:xfrm>
        </p:spPr>
        <p:txBody>
          <a:bodyPr>
            <a:normAutofit/>
          </a:bodyPr>
          <a:lstStyle>
            <a:lvl1pPr marL="0" indent="0" algn="ctr">
              <a:buNone/>
              <a:defRPr sz="1800" baseline="0"/>
            </a:lvl1pPr>
          </a:lstStyle>
          <a:p>
            <a:pPr lvl="0"/>
            <a:r>
              <a:rPr lang="es-ES" dirty="0"/>
              <a:t> Nombre ponente</a:t>
            </a:r>
          </a:p>
        </p:txBody>
      </p:sp>
      <p:sp>
        <p:nvSpPr>
          <p:cNvPr id="13" name="Marcador de texto 12"/>
          <p:cNvSpPr>
            <a:spLocks noGrp="1"/>
          </p:cNvSpPr>
          <p:nvPr>
            <p:ph type="body" sz="quarter" idx="14" hasCustomPrompt="1"/>
          </p:nvPr>
        </p:nvSpPr>
        <p:spPr>
          <a:xfrm>
            <a:off x="1640682" y="1592264"/>
            <a:ext cx="5945981" cy="1584325"/>
          </a:xfrm>
        </p:spPr>
        <p:style>
          <a:lnRef idx="1">
            <a:schemeClr val="accent1"/>
          </a:lnRef>
          <a:fillRef idx="3">
            <a:schemeClr val="accent1"/>
          </a:fillRef>
          <a:effectRef idx="2">
            <a:schemeClr val="accent1"/>
          </a:effectRef>
          <a:fontRef idx="none"/>
        </p:style>
        <p:txBody>
          <a:bodyPr anchor="ctr"/>
          <a:lstStyle>
            <a:lvl1pPr marL="0" indent="0" algn="ctr">
              <a:buNone/>
              <a:defRPr>
                <a:solidFill>
                  <a:schemeClr val="bg1"/>
                </a:solidFill>
              </a:defRPr>
            </a:lvl1pPr>
          </a:lstStyle>
          <a:p>
            <a:pPr lvl="0"/>
            <a:r>
              <a:rPr lang="es-ES" dirty="0"/>
              <a:t>Título</a:t>
            </a:r>
          </a:p>
        </p:txBody>
      </p:sp>
    </p:spTree>
    <p:extLst>
      <p:ext uri="{BB962C8B-B14F-4D97-AF65-F5344CB8AC3E}">
        <p14:creationId xmlns:p14="http://schemas.microsoft.com/office/powerpoint/2010/main" val="1757540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r>
              <a:rPr lang="en-US"/>
              <a:t>06/11/2018</a:t>
            </a:r>
            <a:endParaRPr lang="es-ES" dirty="0"/>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
        <p:nvSpPr>
          <p:cNvPr id="7" name="1 Marcador de título"/>
          <p:cNvSpPr txBox="1">
            <a:spLocks/>
          </p:cNvSpPr>
          <p:nvPr userDrawn="1"/>
        </p:nvSpPr>
        <p:spPr>
          <a:xfrm>
            <a:off x="457200" y="692696"/>
            <a:ext cx="8229600" cy="79208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100" kern="1200">
                <a:solidFill>
                  <a:schemeClr val="tx1"/>
                </a:solidFill>
                <a:latin typeface="Consolas" panose="020B0609020204030204" pitchFamily="49" charset="0"/>
                <a:ea typeface="+mj-ea"/>
                <a:cs typeface="+mj-cs"/>
              </a:defRPr>
            </a:lvl1pPr>
          </a:lstStyle>
          <a:p>
            <a:r>
              <a:rPr lang="es-ES" dirty="0"/>
              <a:t>Haga clic para modificar el estilo de título del patrón</a:t>
            </a:r>
          </a:p>
        </p:txBody>
      </p:sp>
    </p:spTree>
    <p:extLst>
      <p:ext uri="{BB962C8B-B14F-4D97-AF65-F5344CB8AC3E}">
        <p14:creationId xmlns:p14="http://schemas.microsoft.com/office/powerpoint/2010/main" val="3887816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4 Marcador de fecha"/>
          <p:cNvSpPr>
            <a:spLocks noGrp="1"/>
          </p:cNvSpPr>
          <p:nvPr>
            <p:ph type="dt" sz="half" idx="10"/>
          </p:nvPr>
        </p:nvSpPr>
        <p:spPr/>
        <p:txBody>
          <a:bodyPr/>
          <a:lstStyle/>
          <a:p>
            <a:r>
              <a:rPr lang="en-US"/>
              <a:t>06/11/2018</a:t>
            </a:r>
            <a:endParaRPr lang="es-ES" dirty="0"/>
          </a:p>
        </p:txBody>
      </p:sp>
      <p:sp>
        <p:nvSpPr>
          <p:cNvPr id="6" name="5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7" name="6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616935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6 Marcador de fecha"/>
          <p:cNvSpPr>
            <a:spLocks noGrp="1"/>
          </p:cNvSpPr>
          <p:nvPr>
            <p:ph type="dt" sz="half" idx="10"/>
          </p:nvPr>
        </p:nvSpPr>
        <p:spPr/>
        <p:txBody>
          <a:bodyPr/>
          <a:lstStyle/>
          <a:p>
            <a:r>
              <a:rPr lang="en-US"/>
              <a:t>06/11/2018</a:t>
            </a:r>
            <a:endParaRPr lang="es-ES" dirty="0"/>
          </a:p>
        </p:txBody>
      </p:sp>
      <p:sp>
        <p:nvSpPr>
          <p:cNvPr id="8" name="7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9" name="8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992657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fecha"/>
          <p:cNvSpPr>
            <a:spLocks noGrp="1"/>
          </p:cNvSpPr>
          <p:nvPr>
            <p:ph type="dt" sz="half" idx="10"/>
          </p:nvPr>
        </p:nvSpPr>
        <p:spPr/>
        <p:txBody>
          <a:bodyPr/>
          <a:lstStyle/>
          <a:p>
            <a:r>
              <a:rPr lang="en-US"/>
              <a:t>06/11/2018</a:t>
            </a:r>
            <a:endParaRPr lang="es-ES" dirty="0"/>
          </a:p>
        </p:txBody>
      </p:sp>
      <p:sp>
        <p:nvSpPr>
          <p:cNvPr id="4" name="3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5" name="4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280519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r>
              <a:rPr lang="en-US"/>
              <a:t>06/11/2018</a:t>
            </a:r>
            <a:endParaRPr lang="es-ES" dirty="0"/>
          </a:p>
        </p:txBody>
      </p:sp>
      <p:sp>
        <p:nvSpPr>
          <p:cNvPr id="3" name="2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4" name="3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741231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r>
              <a:rPr lang="en-US"/>
              <a:t>06/11/2018</a:t>
            </a:r>
            <a:endParaRPr lang="es-ES" dirty="0"/>
          </a:p>
        </p:txBody>
      </p:sp>
      <p:sp>
        <p:nvSpPr>
          <p:cNvPr id="6" name="5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7" name="6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723508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r>
              <a:rPr lang="en-US"/>
              <a:t>06/11/2018</a:t>
            </a:r>
            <a:endParaRPr lang="es-ES" dirty="0"/>
          </a:p>
        </p:txBody>
      </p:sp>
      <p:sp>
        <p:nvSpPr>
          <p:cNvPr id="6" name="5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7" name="6 Marcador de número de diapositiva"/>
          <p:cNvSpPr>
            <a:spLocks noGrp="1"/>
          </p:cNvSpPr>
          <p:nvPr>
            <p:ph type="sldNum" sz="quarter" idx="12"/>
          </p:nvPr>
        </p:nvSpPr>
        <p:spPr/>
        <p:txBody>
          <a:bodyPr/>
          <a:lstStyle/>
          <a:p>
            <a:fld id="{DD18BE11-CAC0-41C0-BEC2-9926CE80C6A6}" type="slidenum">
              <a:rPr lang="es-ES" smtClean="0"/>
              <a:t>‹Nº›</a:t>
            </a:fld>
            <a:endParaRPr lang="es-ES" dirty="0"/>
          </a:p>
        </p:txBody>
      </p:sp>
    </p:spTree>
    <p:extLst>
      <p:ext uri="{BB962C8B-B14F-4D97-AF65-F5344CB8AC3E}">
        <p14:creationId xmlns:p14="http://schemas.microsoft.com/office/powerpoint/2010/main" val="1885030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692696"/>
            <a:ext cx="8229600" cy="792088"/>
          </a:xfrm>
          <a:prstGeom prst="rect">
            <a:avLst/>
          </a:prstGeom>
        </p:spPr>
        <p:txBody>
          <a:bodyPr vert="horz" lIns="91440" tIns="45720" rIns="91440" bIns="45720" rtlCol="0" anchor="ctr">
            <a:noAutofit/>
          </a:bodyPr>
          <a:lstStyle/>
          <a:p>
            <a:r>
              <a:rPr lang="es-ES" dirty="0"/>
              <a:t>Haga clic para modificar el estilo de título del patrón</a:t>
            </a:r>
          </a:p>
        </p:txBody>
      </p:sp>
      <p:sp>
        <p:nvSpPr>
          <p:cNvPr id="3" name="2 Marcador de texto"/>
          <p:cNvSpPr>
            <a:spLocks noGrp="1"/>
          </p:cNvSpPr>
          <p:nvPr>
            <p:ph type="body" idx="1"/>
          </p:nvPr>
        </p:nvSpPr>
        <p:spPr>
          <a:xfrm>
            <a:off x="457200" y="1916832"/>
            <a:ext cx="8229600" cy="4209331"/>
          </a:xfrm>
          <a:prstGeom prst="rect">
            <a:avLst/>
          </a:prstGeom>
        </p:spPr>
        <p:txBody>
          <a:bodyPr vert="horz" lIns="91440" tIns="45720" rIns="91440" bIns="45720" rtlCol="0">
            <a:normAutofit/>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06/11/2018</a:t>
            </a:r>
            <a:endParaRPr lang="es-ES" dirty="0"/>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18BE11-CAC0-41C0-BEC2-9926CE80C6A6}" type="slidenum">
              <a:rPr lang="es-ES" smtClean="0"/>
              <a:t>‹Nº›</a:t>
            </a:fld>
            <a:endParaRPr lang="es-ES" dirty="0"/>
          </a:p>
        </p:txBody>
      </p:sp>
      <p:pic>
        <p:nvPicPr>
          <p:cNvPr id="1027" name="Imagen 1"/>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469099" y="196256"/>
            <a:ext cx="1831796" cy="464222"/>
          </a:xfrm>
          <a:prstGeom prst="rect">
            <a:avLst/>
          </a:prstGeom>
          <a:noFill/>
          <a:extLst>
            <a:ext uri="{909E8E84-426E-40DD-AFC4-6F175D3DCCD1}">
              <a14:hiddenFill xmlns:a14="http://schemas.microsoft.com/office/drawing/2010/main">
                <a:solidFill>
                  <a:srgbClr val="FFFFFF"/>
                </a:solidFill>
              </a14:hiddenFill>
            </a:ext>
          </a:extLst>
        </p:spPr>
      </p:pic>
      <p:pic>
        <p:nvPicPr>
          <p:cNvPr id="1026" name="Imagen 3"/>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2297265" y="196255"/>
            <a:ext cx="2634775" cy="451676"/>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p:cNvPicPr>
            <a:picLocks noChangeAspect="1" noChangeArrowheads="1"/>
          </p:cNvPicPr>
          <p:nvPr userDrawn="1"/>
        </p:nvPicPr>
        <p:blipFill>
          <a:blip r:embed="rId16" cstate="print">
            <a:extLst>
              <a:ext uri="{28A0092B-C50C-407E-A947-70E740481C1C}">
                <a14:useLocalDpi xmlns:a14="http://schemas.microsoft.com/office/drawing/2010/main" val="0"/>
              </a:ext>
            </a:extLst>
          </a:blip>
          <a:srcRect t="20459" b="20399"/>
          <a:stretch>
            <a:fillRect/>
          </a:stretch>
        </p:blipFill>
        <p:spPr bwMode="auto">
          <a:xfrm>
            <a:off x="6228184" y="-27384"/>
            <a:ext cx="2520280" cy="86791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5"/>
          <p:cNvSpPr>
            <a:spLocks noChangeArrowheads="1"/>
          </p:cNvSpPr>
          <p:nvPr userDrawn="1"/>
        </p:nvSpPr>
        <p:spPr bwMode="auto">
          <a:xfrm>
            <a:off x="0" y="11525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altLang="es-ES" sz="1100" b="0" i="0" u="none" strike="noStrike" cap="none" normalizeH="0" baseline="0" dirty="0">
                <a:ln>
                  <a:noFill/>
                </a:ln>
                <a:solidFill>
                  <a:schemeClr val="tx1"/>
                </a:solidFill>
                <a:effectLst/>
                <a:latin typeface="Calibri" pitchFamily="34" charset="0"/>
                <a:ea typeface="文泉驛微米黑"/>
                <a:cs typeface="Calibri" pitchFamily="34" charset="0"/>
              </a:rPr>
              <a:t>	  </a:t>
            </a:r>
            <a:endParaRPr kumimoji="0" lang="es-ES" altLang="es-ES" sz="1800" b="0" i="0" u="none" strike="noStrike" cap="none" normalizeH="0" baseline="0" dirty="0">
              <a:ln>
                <a:noFill/>
              </a:ln>
              <a:solidFill>
                <a:schemeClr val="tx1"/>
              </a:solidFill>
              <a:effectLst/>
              <a:latin typeface="Arial" pitchFamily="34" charset="0"/>
              <a:cs typeface="Arial" pitchFamily="34" charset="0"/>
            </a:endParaRPr>
          </a:p>
        </p:txBody>
      </p:sp>
      <p:sp>
        <p:nvSpPr>
          <p:cNvPr id="12" name="Rectangle 76"/>
          <p:cNvSpPr>
            <a:spLocks noChangeArrowheads="1"/>
          </p:cNvSpPr>
          <p:nvPr userDrawn="1"/>
        </p:nvSpPr>
        <p:spPr bwMode="auto">
          <a:xfrm>
            <a:off x="673894" y="1493863"/>
            <a:ext cx="8470106" cy="134937"/>
          </a:xfrm>
          <a:prstGeom prst="rect">
            <a:avLst/>
          </a:prstGeom>
          <a:ln/>
        </p:spPr>
        <p:style>
          <a:lnRef idx="1">
            <a:schemeClr val="accent1"/>
          </a:lnRef>
          <a:fillRef idx="3">
            <a:schemeClr val="accent1"/>
          </a:fillRef>
          <a:effectRef idx="2">
            <a:schemeClr val="accent1"/>
          </a:effectRef>
          <a:fontRef idx="minor">
            <a:schemeClr val="lt1"/>
          </a:fontRef>
        </p:style>
        <p:txBody>
          <a:bodyPr wrap="none" anchor="ctr"/>
          <a:lstStyle/>
          <a:p>
            <a:pPr algn="ctr" fontAlgn="base">
              <a:spcBef>
                <a:spcPct val="0"/>
              </a:spcBef>
              <a:spcAft>
                <a:spcPct val="0"/>
              </a:spcAft>
            </a:pPr>
            <a:endParaRPr lang="es-ES" sz="1350" dirty="0">
              <a:solidFill>
                <a:srgbClr val="425EA9"/>
              </a:solidFill>
              <a:latin typeface="Arial" charset="0"/>
            </a:endParaRPr>
          </a:p>
        </p:txBody>
      </p:sp>
      <p:sp>
        <p:nvSpPr>
          <p:cNvPr id="13" name="Rectangle 77"/>
          <p:cNvSpPr>
            <a:spLocks noChangeArrowheads="1"/>
          </p:cNvSpPr>
          <p:nvPr userDrawn="1"/>
        </p:nvSpPr>
        <p:spPr bwMode="auto">
          <a:xfrm>
            <a:off x="0" y="1493863"/>
            <a:ext cx="557213" cy="134937"/>
          </a:xfrm>
          <a:prstGeom prst="rect">
            <a:avLst/>
          </a:prstGeom>
          <a:ln/>
        </p:spPr>
        <p:style>
          <a:lnRef idx="1">
            <a:schemeClr val="accent5"/>
          </a:lnRef>
          <a:fillRef idx="3">
            <a:schemeClr val="accent5"/>
          </a:fillRef>
          <a:effectRef idx="2">
            <a:schemeClr val="accent5"/>
          </a:effectRef>
          <a:fontRef idx="minor">
            <a:schemeClr val="lt1"/>
          </a:fontRef>
        </p:style>
        <p:txBody>
          <a:bodyPr wrap="none" anchor="ctr"/>
          <a:lstStyle/>
          <a:p>
            <a:pPr algn="ctr" fontAlgn="base">
              <a:spcBef>
                <a:spcPct val="0"/>
              </a:spcBef>
              <a:spcAft>
                <a:spcPct val="0"/>
              </a:spcAft>
            </a:pPr>
            <a:endParaRPr lang="es-ES" sz="1350" dirty="0">
              <a:solidFill>
                <a:srgbClr val="425EA9"/>
              </a:solidFill>
              <a:latin typeface="Arial" charset="0"/>
            </a:endParaRPr>
          </a:p>
        </p:txBody>
      </p:sp>
    </p:spTree>
    <p:extLst>
      <p:ext uri="{BB962C8B-B14F-4D97-AF65-F5344CB8AC3E}">
        <p14:creationId xmlns:p14="http://schemas.microsoft.com/office/powerpoint/2010/main" val="17691888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l" defTabSz="914400" rtl="0" eaLnBrk="1" latinLnBrk="0" hangingPunct="1">
        <a:spcBef>
          <a:spcPct val="0"/>
        </a:spcBef>
        <a:buNone/>
        <a:defRPr sz="2800" kern="1200">
          <a:solidFill>
            <a:schemeClr val="tx1"/>
          </a:solidFill>
          <a:latin typeface="Consolas" panose="020B0609020204030204" pitchFamily="49"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b="1" u="sng" kern="1200">
          <a:solidFill>
            <a:schemeClr val="tx1"/>
          </a:solidFill>
          <a:latin typeface="Consolas" panose="020B0609020204030204" pitchFamily="49"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Consolas" panose="020B0609020204030204" pitchFamily="49"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tx1"/>
          </a:solidFill>
          <a:latin typeface="Consolas" panose="020B0609020204030204" pitchFamily="49"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Consolas" panose="020B0609020204030204" pitchFamily="49"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Consolas" panose="020B0609020204030204" pitchFamily="49"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518864" y="116632"/>
            <a:ext cx="8229600" cy="792088"/>
          </a:xfrm>
          <a:prstGeom prst="rect">
            <a:avLst/>
          </a:prstGeom>
        </p:spPr>
        <p:txBody>
          <a:bodyPr vert="horz" lIns="91440" tIns="45720" rIns="91440" bIns="45720" rtlCol="0" anchor="ctr">
            <a:noAutofit/>
          </a:bodyPr>
          <a:lstStyle/>
          <a:p>
            <a:r>
              <a:rPr lang="es-ES" dirty="0"/>
              <a:t>Haga clic para modificar el estilo de título del patrón</a:t>
            </a:r>
          </a:p>
        </p:txBody>
      </p:sp>
      <p:sp>
        <p:nvSpPr>
          <p:cNvPr id="3" name="2 Marcador de texto"/>
          <p:cNvSpPr>
            <a:spLocks noGrp="1"/>
          </p:cNvSpPr>
          <p:nvPr>
            <p:ph type="body" idx="1"/>
          </p:nvPr>
        </p:nvSpPr>
        <p:spPr>
          <a:xfrm>
            <a:off x="457200" y="1340768"/>
            <a:ext cx="8229600" cy="4785395"/>
          </a:xfrm>
          <a:prstGeom prst="rect">
            <a:avLst/>
          </a:prstGeom>
        </p:spPr>
        <p:txBody>
          <a:bodyPr vert="horz" lIns="91440" tIns="45720" rIns="91440" bIns="45720" rtlCol="0">
            <a:normAutofit/>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06/11/2018</a:t>
            </a:r>
            <a:endParaRPr lang="es-ES" dirty="0"/>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18BE11-CAC0-41C0-BEC2-9926CE80C6A6}" type="slidenum">
              <a:rPr lang="es-ES" smtClean="0"/>
              <a:t>‹Nº›</a:t>
            </a:fld>
            <a:endParaRPr lang="es-ES" dirty="0"/>
          </a:p>
        </p:txBody>
      </p:sp>
      <p:pic>
        <p:nvPicPr>
          <p:cNvPr id="1025" name="Picture"/>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t="20459" b="20399"/>
          <a:stretch>
            <a:fillRect/>
          </a:stretch>
        </p:blipFill>
        <p:spPr bwMode="auto">
          <a:xfrm>
            <a:off x="6228184" y="6309320"/>
            <a:ext cx="1440160" cy="49594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5"/>
          <p:cNvSpPr>
            <a:spLocks noChangeArrowheads="1"/>
          </p:cNvSpPr>
          <p:nvPr userDrawn="1"/>
        </p:nvSpPr>
        <p:spPr bwMode="auto">
          <a:xfrm>
            <a:off x="0" y="11525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altLang="es-ES" sz="1100" b="0" i="0" u="none" strike="noStrike" cap="none" normalizeH="0" baseline="0" dirty="0">
                <a:ln>
                  <a:noFill/>
                </a:ln>
                <a:solidFill>
                  <a:schemeClr val="tx1"/>
                </a:solidFill>
                <a:effectLst/>
                <a:latin typeface="Calibri" pitchFamily="34" charset="0"/>
                <a:ea typeface="文泉驛微米黑"/>
                <a:cs typeface="Calibri" pitchFamily="34" charset="0"/>
              </a:rPr>
              <a:t>	  </a:t>
            </a:r>
            <a:endParaRPr kumimoji="0" lang="es-ES" altLang="es-ES" sz="1800" b="0" i="0" u="none" strike="noStrike" cap="none" normalizeH="0" baseline="0" dirty="0">
              <a:ln>
                <a:noFill/>
              </a:ln>
              <a:solidFill>
                <a:schemeClr val="tx1"/>
              </a:solidFill>
              <a:effectLst/>
              <a:latin typeface="Arial" pitchFamily="34" charset="0"/>
              <a:cs typeface="Arial" pitchFamily="34" charset="0"/>
            </a:endParaRPr>
          </a:p>
        </p:txBody>
      </p:sp>
      <p:sp>
        <p:nvSpPr>
          <p:cNvPr id="12" name="Rectangle 76"/>
          <p:cNvSpPr>
            <a:spLocks noChangeArrowheads="1"/>
          </p:cNvSpPr>
          <p:nvPr userDrawn="1"/>
        </p:nvSpPr>
        <p:spPr bwMode="auto">
          <a:xfrm>
            <a:off x="673894" y="1052736"/>
            <a:ext cx="8470106" cy="134937"/>
          </a:xfrm>
          <a:prstGeom prst="rect">
            <a:avLst/>
          </a:prstGeom>
          <a:ln/>
        </p:spPr>
        <p:style>
          <a:lnRef idx="1">
            <a:schemeClr val="accent1"/>
          </a:lnRef>
          <a:fillRef idx="3">
            <a:schemeClr val="accent1"/>
          </a:fillRef>
          <a:effectRef idx="2">
            <a:schemeClr val="accent1"/>
          </a:effectRef>
          <a:fontRef idx="minor">
            <a:schemeClr val="lt1"/>
          </a:fontRef>
        </p:style>
        <p:txBody>
          <a:bodyPr wrap="none" anchor="ctr"/>
          <a:lstStyle/>
          <a:p>
            <a:pPr algn="ctr" fontAlgn="base">
              <a:spcBef>
                <a:spcPct val="0"/>
              </a:spcBef>
              <a:spcAft>
                <a:spcPct val="0"/>
              </a:spcAft>
            </a:pPr>
            <a:endParaRPr lang="es-ES" sz="1350" dirty="0">
              <a:solidFill>
                <a:srgbClr val="425EA9"/>
              </a:solidFill>
              <a:latin typeface="Arial" charset="0"/>
            </a:endParaRPr>
          </a:p>
        </p:txBody>
      </p:sp>
      <p:sp>
        <p:nvSpPr>
          <p:cNvPr id="13" name="Rectangle 77"/>
          <p:cNvSpPr>
            <a:spLocks noChangeArrowheads="1"/>
          </p:cNvSpPr>
          <p:nvPr userDrawn="1"/>
        </p:nvSpPr>
        <p:spPr bwMode="auto">
          <a:xfrm>
            <a:off x="0" y="1052736"/>
            <a:ext cx="557213" cy="134937"/>
          </a:xfrm>
          <a:prstGeom prst="rect">
            <a:avLst/>
          </a:prstGeom>
          <a:ln/>
        </p:spPr>
        <p:style>
          <a:lnRef idx="1">
            <a:schemeClr val="accent5"/>
          </a:lnRef>
          <a:fillRef idx="3">
            <a:schemeClr val="accent5"/>
          </a:fillRef>
          <a:effectRef idx="2">
            <a:schemeClr val="accent5"/>
          </a:effectRef>
          <a:fontRef idx="minor">
            <a:schemeClr val="lt1"/>
          </a:fontRef>
        </p:style>
        <p:txBody>
          <a:bodyPr wrap="none" anchor="ctr"/>
          <a:lstStyle/>
          <a:p>
            <a:pPr algn="ctr" fontAlgn="base">
              <a:spcBef>
                <a:spcPct val="0"/>
              </a:spcBef>
              <a:spcAft>
                <a:spcPct val="0"/>
              </a:spcAft>
            </a:pPr>
            <a:endParaRPr lang="es-ES" sz="1350" dirty="0">
              <a:solidFill>
                <a:srgbClr val="425EA9"/>
              </a:solidFill>
              <a:latin typeface="Arial" charset="0"/>
            </a:endParaRPr>
          </a:p>
        </p:txBody>
      </p:sp>
    </p:spTree>
    <p:extLst>
      <p:ext uri="{BB962C8B-B14F-4D97-AF65-F5344CB8AC3E}">
        <p14:creationId xmlns:p14="http://schemas.microsoft.com/office/powerpoint/2010/main" val="511294746"/>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hf hdr="0"/>
  <p:txStyles>
    <p:titleStyle>
      <a:lvl1pPr algn="l" defTabSz="914400" rtl="0" eaLnBrk="1" latinLnBrk="0" hangingPunct="1">
        <a:spcBef>
          <a:spcPct val="0"/>
        </a:spcBef>
        <a:buNone/>
        <a:defRPr sz="2800" kern="1200">
          <a:solidFill>
            <a:schemeClr val="tx1"/>
          </a:solidFill>
          <a:latin typeface="Consolas" panose="020B0609020204030204" pitchFamily="49"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b="1" u="sng" kern="1200">
          <a:solidFill>
            <a:schemeClr val="tx1"/>
          </a:solidFill>
          <a:latin typeface="Consolas" panose="020B0609020204030204" pitchFamily="49"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Consolas" panose="020B0609020204030204" pitchFamily="49"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tx1"/>
          </a:solidFill>
          <a:latin typeface="Consolas" panose="020B0609020204030204" pitchFamily="49"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Consolas" panose="020B0609020204030204" pitchFamily="49"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Consolas" panose="020B0609020204030204" pitchFamily="49"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2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jpg"/></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3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3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3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png"/><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4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0" y="1052736"/>
            <a:ext cx="9144000" cy="4968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 name="Subtítulo 1"/>
          <p:cNvSpPr>
            <a:spLocks noGrp="1"/>
          </p:cNvSpPr>
          <p:nvPr>
            <p:ph type="subTitle" idx="1"/>
          </p:nvPr>
        </p:nvSpPr>
        <p:spPr>
          <a:xfrm>
            <a:off x="1142999" y="4093904"/>
            <a:ext cx="6858000" cy="866548"/>
          </a:xfrm>
        </p:spPr>
        <p:txBody>
          <a:bodyPr/>
          <a:lstStyle/>
          <a:p>
            <a:r>
              <a:rPr lang="es-ES" dirty="0"/>
              <a:t>BU-ISCIII</a:t>
            </a:r>
          </a:p>
          <a:p>
            <a:r>
              <a:rPr lang="es-ES" dirty="0"/>
              <a:t>Unidades Comunes Científico Técnicas – SGSAFI-ISCIII</a:t>
            </a:r>
          </a:p>
        </p:txBody>
      </p:sp>
      <p:sp>
        <p:nvSpPr>
          <p:cNvPr id="6" name="Marcador de fecha 5"/>
          <p:cNvSpPr>
            <a:spLocks noGrp="1"/>
          </p:cNvSpPr>
          <p:nvPr>
            <p:ph type="dt" sz="half" idx="10"/>
          </p:nvPr>
        </p:nvSpPr>
        <p:spPr/>
        <p:txBody>
          <a:bodyPr/>
          <a:lstStyle/>
          <a:p>
            <a:r>
              <a:rPr lang="en-US" dirty="0"/>
              <a:t>25/10/2022</a:t>
            </a:r>
            <a:endParaRPr lang="es-ES" dirty="0"/>
          </a:p>
        </p:txBody>
      </p:sp>
      <p:sp>
        <p:nvSpPr>
          <p:cNvPr id="7" name="Marcador de pie de página 6"/>
          <p:cNvSpPr>
            <a:spLocks noGrp="1"/>
          </p:cNvSpPr>
          <p:nvPr>
            <p:ph type="ftr" sz="quarter" idx="11"/>
          </p:nvPr>
        </p:nvSpPr>
        <p:spPr/>
        <p:txBody>
          <a:bodyPr/>
          <a:lstStyle/>
          <a:p>
            <a:r>
              <a:rPr lang="es-ES" dirty="0"/>
              <a:t>Secuenciación de genomas  bacterianos: herramientas y aplicaciones</a:t>
            </a:r>
          </a:p>
        </p:txBody>
      </p:sp>
      <p:sp>
        <p:nvSpPr>
          <p:cNvPr id="8" name="Marcador de número de diapositiva 7"/>
          <p:cNvSpPr>
            <a:spLocks noGrp="1"/>
          </p:cNvSpPr>
          <p:nvPr>
            <p:ph type="sldNum" sz="quarter" idx="12"/>
          </p:nvPr>
        </p:nvSpPr>
        <p:spPr/>
        <p:txBody>
          <a:bodyPr/>
          <a:lstStyle/>
          <a:p>
            <a:fld id="{B6F15528-21DE-4FAA-801E-634DDDAF4B2B}" type="slidenum">
              <a:rPr lang="es-ES" smtClean="0"/>
              <a:t>1</a:t>
            </a:fld>
            <a:endParaRPr lang="es-ES" dirty="0"/>
          </a:p>
        </p:txBody>
      </p:sp>
      <p:sp>
        <p:nvSpPr>
          <p:cNvPr id="3" name="Marcador de texto 2"/>
          <p:cNvSpPr>
            <a:spLocks noGrp="1"/>
          </p:cNvSpPr>
          <p:nvPr>
            <p:ph type="body" sz="quarter" idx="13"/>
          </p:nvPr>
        </p:nvSpPr>
        <p:spPr/>
        <p:txBody>
          <a:bodyPr/>
          <a:lstStyle/>
          <a:p>
            <a:r>
              <a:rPr lang="es-ES" dirty="0" err="1"/>
              <a:t>Sarai</a:t>
            </a:r>
            <a:r>
              <a:rPr lang="es-ES" dirty="0"/>
              <a:t> Varona</a:t>
            </a:r>
          </a:p>
        </p:txBody>
      </p:sp>
      <p:sp>
        <p:nvSpPr>
          <p:cNvPr id="4" name="Marcador de texto 3"/>
          <p:cNvSpPr>
            <a:spLocks noGrp="1"/>
          </p:cNvSpPr>
          <p:nvPr>
            <p:ph type="body" sz="quarter" idx="14"/>
          </p:nvPr>
        </p:nvSpPr>
        <p:spPr>
          <a:xfrm>
            <a:off x="1600200" y="2209800"/>
            <a:ext cx="6055518" cy="922336"/>
          </a:xfrm>
        </p:spPr>
        <p:txBody>
          <a:bodyPr>
            <a:normAutofit fontScale="77500" lnSpcReduction="20000"/>
          </a:bodyPr>
          <a:lstStyle/>
          <a:p>
            <a:r>
              <a:rPr lang="en-GB" sz="2800" u="none" dirty="0"/>
              <a:t>Session 2.2 – </a:t>
            </a:r>
            <a:r>
              <a:rPr lang="en-US" sz="2800" u="none" dirty="0"/>
              <a:t>Quality assessment and </a:t>
            </a:r>
          </a:p>
          <a:p>
            <a:r>
              <a:rPr lang="en-US" sz="2800" u="none" dirty="0"/>
              <a:t>read preprocessing</a:t>
            </a:r>
            <a:r>
              <a:rPr lang="es-ES" sz="2800" u="none" dirty="0"/>
              <a:t>  </a:t>
            </a:r>
          </a:p>
        </p:txBody>
      </p:sp>
      <p:sp>
        <p:nvSpPr>
          <p:cNvPr id="5" name="8 CuadroTexto"/>
          <p:cNvSpPr txBox="1"/>
          <p:nvPr/>
        </p:nvSpPr>
        <p:spPr>
          <a:xfrm>
            <a:off x="2807190" y="4960452"/>
            <a:ext cx="3600400" cy="646331"/>
          </a:xfrm>
          <a:prstGeom prst="rect">
            <a:avLst/>
          </a:prstGeom>
          <a:noFill/>
        </p:spPr>
        <p:txBody>
          <a:bodyPr wrap="square" rtlCol="0">
            <a:spAutoFit/>
          </a:bodyPr>
          <a:lstStyle/>
          <a:p>
            <a:pPr algn="ctr"/>
            <a:r>
              <a:rPr lang="es-ES" dirty="0"/>
              <a:t>24-28 Octubre 2022, 4ª Edición</a:t>
            </a:r>
          </a:p>
          <a:p>
            <a:pPr algn="ctr"/>
            <a:r>
              <a:rPr lang="es-ES" dirty="0"/>
              <a:t>Programa Formación Continua, ISCIII</a:t>
            </a:r>
          </a:p>
        </p:txBody>
      </p:sp>
    </p:spTree>
    <p:extLst>
      <p:ext uri="{BB962C8B-B14F-4D97-AF65-F5344CB8AC3E}">
        <p14:creationId xmlns:p14="http://schemas.microsoft.com/office/powerpoint/2010/main" val="2518970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1600201"/>
            <a:ext cx="8229600" cy="532656"/>
          </a:xfrm>
        </p:spPr>
        <p:txBody>
          <a:bodyPr>
            <a:normAutofit/>
          </a:bodyPr>
          <a:lstStyle/>
          <a:p>
            <a:r>
              <a:rPr lang="es-ES" dirty="0" err="1"/>
              <a:t>Phred</a:t>
            </a:r>
            <a:r>
              <a:rPr lang="es-ES" dirty="0"/>
              <a:t> 33 </a:t>
            </a:r>
            <a:r>
              <a:rPr lang="es-ES" dirty="0" err="1"/>
              <a:t>example</a:t>
            </a:r>
            <a:endParaRPr lang="es-ES" dirty="0"/>
          </a:p>
        </p:txBody>
      </p:sp>
      <p:pic>
        <p:nvPicPr>
          <p:cNvPr id="7" name="6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341" y="2348731"/>
            <a:ext cx="8124065" cy="894893"/>
          </a:xfrm>
          <a:prstGeom prst="rect">
            <a:avLst/>
          </a:prstGeom>
        </p:spPr>
      </p:pic>
      <p:sp>
        <p:nvSpPr>
          <p:cNvPr id="8" name="7 CuadroTexto"/>
          <p:cNvSpPr txBox="1"/>
          <p:nvPr/>
        </p:nvSpPr>
        <p:spPr>
          <a:xfrm>
            <a:off x="498341" y="4293096"/>
            <a:ext cx="8124065" cy="369332"/>
          </a:xfrm>
          <a:prstGeom prst="rect">
            <a:avLst/>
          </a:prstGeom>
          <a:noFill/>
        </p:spPr>
        <p:txBody>
          <a:bodyPr wrap="square" rtlCol="0">
            <a:spAutoFit/>
          </a:bodyPr>
          <a:lstStyle/>
          <a:p>
            <a:r>
              <a:rPr lang="es-ES" dirty="0"/>
              <a:t>P=0.001		Q=-10*log10(0.001)= 30                 ASCIII 33+30 = 63                     ?</a:t>
            </a:r>
          </a:p>
        </p:txBody>
      </p:sp>
      <p:sp>
        <p:nvSpPr>
          <p:cNvPr id="9" name="8 Rectángulo"/>
          <p:cNvSpPr/>
          <p:nvPr/>
        </p:nvSpPr>
        <p:spPr>
          <a:xfrm>
            <a:off x="5508104" y="2555385"/>
            <a:ext cx="108012" cy="678868"/>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10 Rectángulo"/>
          <p:cNvSpPr/>
          <p:nvPr/>
        </p:nvSpPr>
        <p:spPr>
          <a:xfrm>
            <a:off x="3581891" y="2555385"/>
            <a:ext cx="108012" cy="678868"/>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9 Flecha derecha"/>
          <p:cNvSpPr/>
          <p:nvPr/>
        </p:nvSpPr>
        <p:spPr>
          <a:xfrm>
            <a:off x="1511660" y="4396462"/>
            <a:ext cx="684076" cy="184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12 Flecha derecha"/>
          <p:cNvSpPr/>
          <p:nvPr/>
        </p:nvSpPr>
        <p:spPr>
          <a:xfrm>
            <a:off x="4788024" y="4396462"/>
            <a:ext cx="684076" cy="184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13 Flecha derecha"/>
          <p:cNvSpPr/>
          <p:nvPr/>
        </p:nvSpPr>
        <p:spPr>
          <a:xfrm>
            <a:off x="7272300" y="4396462"/>
            <a:ext cx="684076" cy="184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 </a:t>
            </a:r>
          </a:p>
        </p:txBody>
      </p:sp>
      <p:sp>
        <p:nvSpPr>
          <p:cNvPr id="15" name="14 CuadroTexto"/>
          <p:cNvSpPr txBox="1"/>
          <p:nvPr/>
        </p:nvSpPr>
        <p:spPr>
          <a:xfrm>
            <a:off x="511553" y="3573016"/>
            <a:ext cx="8124065" cy="369332"/>
          </a:xfrm>
          <a:prstGeom prst="rect">
            <a:avLst/>
          </a:prstGeom>
          <a:noFill/>
        </p:spPr>
        <p:txBody>
          <a:bodyPr wrap="square" rtlCol="0">
            <a:spAutoFit/>
          </a:bodyPr>
          <a:lstStyle/>
          <a:p>
            <a:r>
              <a:rPr lang="es-ES" dirty="0"/>
              <a:t>P=0.0001		Q=-10*log10(0.0001)= 40                 ASCIII 33+40 = 73                     I</a:t>
            </a:r>
          </a:p>
        </p:txBody>
      </p:sp>
      <p:sp>
        <p:nvSpPr>
          <p:cNvPr id="16" name="15 Flecha derecha"/>
          <p:cNvSpPr/>
          <p:nvPr/>
        </p:nvSpPr>
        <p:spPr>
          <a:xfrm>
            <a:off x="1583668" y="3696466"/>
            <a:ext cx="684076" cy="184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16 Flecha derecha"/>
          <p:cNvSpPr/>
          <p:nvPr/>
        </p:nvSpPr>
        <p:spPr>
          <a:xfrm>
            <a:off x="4932040" y="3696466"/>
            <a:ext cx="684076" cy="184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17 Flecha derecha"/>
          <p:cNvSpPr/>
          <p:nvPr/>
        </p:nvSpPr>
        <p:spPr>
          <a:xfrm>
            <a:off x="7416316" y="3696466"/>
            <a:ext cx="684076" cy="184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Marcador de pie de página 4"/>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Marcador de número de diapositiva 5"/>
          <p:cNvSpPr>
            <a:spLocks noGrp="1"/>
          </p:cNvSpPr>
          <p:nvPr>
            <p:ph type="sldNum" sz="quarter" idx="12"/>
          </p:nvPr>
        </p:nvSpPr>
        <p:spPr/>
        <p:txBody>
          <a:bodyPr/>
          <a:lstStyle/>
          <a:p>
            <a:fld id="{132FADFE-3B8F-471C-ABF0-DBC7717ECBBC}" type="slidenum">
              <a:rPr lang="es-ES" smtClean="0"/>
              <a:t>10</a:t>
            </a:fld>
            <a:endParaRPr lang="es-ES"/>
          </a:p>
        </p:txBody>
      </p:sp>
      <p:pic>
        <p:nvPicPr>
          <p:cNvPr id="21" name="Picture 20">
            <a:extLst>
              <a:ext uri="{FF2B5EF4-FFF2-40B4-BE49-F238E27FC236}">
                <a16:creationId xmlns:a16="http://schemas.microsoft.com/office/drawing/2014/main" id="{4EFECD0D-4819-428E-93DA-260B494288B5}"/>
              </a:ext>
            </a:extLst>
          </p:cNvPr>
          <p:cNvPicPr>
            <a:picLocks noChangeAspect="1"/>
          </p:cNvPicPr>
          <p:nvPr/>
        </p:nvPicPr>
        <p:blipFill>
          <a:blip r:embed="rId4"/>
          <a:stretch>
            <a:fillRect/>
          </a:stretch>
        </p:blipFill>
        <p:spPr>
          <a:xfrm>
            <a:off x="1697883" y="5387106"/>
            <a:ext cx="5112668" cy="892688"/>
          </a:xfrm>
          <a:prstGeom prst="rect">
            <a:avLst/>
          </a:prstGeom>
        </p:spPr>
      </p:pic>
      <p:sp>
        <p:nvSpPr>
          <p:cNvPr id="24" name="1 Título">
            <a:extLst>
              <a:ext uri="{FF2B5EF4-FFF2-40B4-BE49-F238E27FC236}">
                <a16:creationId xmlns:a16="http://schemas.microsoft.com/office/drawing/2014/main" id="{3740DD5F-E93E-4589-944D-F831EFD84189}"/>
              </a:ext>
            </a:extLst>
          </p:cNvPr>
          <p:cNvSpPr>
            <a:spLocks noGrp="1"/>
          </p:cNvSpPr>
          <p:nvPr>
            <p:ph type="title"/>
          </p:nvPr>
        </p:nvSpPr>
        <p:spPr>
          <a:xfrm>
            <a:off x="628650" y="700647"/>
            <a:ext cx="7886700" cy="866095"/>
          </a:xfrm>
        </p:spPr>
        <p:txBody>
          <a:bodyPr/>
          <a:lstStyle/>
          <a:p>
            <a:r>
              <a:rPr lang="en-GB" dirty="0"/>
              <a:t>Phred quality and error probability</a:t>
            </a:r>
            <a:endParaRPr lang="es-ES" dirty="0"/>
          </a:p>
        </p:txBody>
      </p:sp>
      <p:sp>
        <p:nvSpPr>
          <p:cNvPr id="19" name="Marcador de fecha 5">
            <a:extLst>
              <a:ext uri="{FF2B5EF4-FFF2-40B4-BE49-F238E27FC236}">
                <a16:creationId xmlns:a16="http://schemas.microsoft.com/office/drawing/2014/main" id="{A278011E-A04D-4A42-A63F-CE117397F5DC}"/>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1828303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pie de página 4"/>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Marcador de número de diapositiva 5"/>
          <p:cNvSpPr>
            <a:spLocks noGrp="1"/>
          </p:cNvSpPr>
          <p:nvPr>
            <p:ph type="sldNum" sz="quarter" idx="12"/>
          </p:nvPr>
        </p:nvSpPr>
        <p:spPr/>
        <p:txBody>
          <a:bodyPr/>
          <a:lstStyle/>
          <a:p>
            <a:fld id="{132FADFE-3B8F-471C-ABF0-DBC7717ECBBC}" type="slidenum">
              <a:rPr lang="es-ES" smtClean="0"/>
              <a:t>11</a:t>
            </a:fld>
            <a:endParaRPr lang="es-ES"/>
          </a:p>
        </p:txBody>
      </p:sp>
      <p:sp>
        <p:nvSpPr>
          <p:cNvPr id="24" name="1 Título">
            <a:extLst>
              <a:ext uri="{FF2B5EF4-FFF2-40B4-BE49-F238E27FC236}">
                <a16:creationId xmlns:a16="http://schemas.microsoft.com/office/drawing/2014/main" id="{3740DD5F-E93E-4589-944D-F831EFD84189}"/>
              </a:ext>
            </a:extLst>
          </p:cNvPr>
          <p:cNvSpPr>
            <a:spLocks noGrp="1"/>
          </p:cNvSpPr>
          <p:nvPr>
            <p:ph type="title"/>
          </p:nvPr>
        </p:nvSpPr>
        <p:spPr>
          <a:xfrm>
            <a:off x="628650" y="700647"/>
            <a:ext cx="7886700" cy="866095"/>
          </a:xfrm>
        </p:spPr>
        <p:txBody>
          <a:bodyPr/>
          <a:lstStyle/>
          <a:p>
            <a:r>
              <a:rPr lang="en-GB" dirty="0"/>
              <a:t>Error rate and Quality in Nanopore</a:t>
            </a:r>
            <a:endParaRPr lang="es-ES" dirty="0"/>
          </a:p>
        </p:txBody>
      </p:sp>
      <p:sp>
        <p:nvSpPr>
          <p:cNvPr id="19" name="Marcador de fecha 5">
            <a:extLst>
              <a:ext uri="{FF2B5EF4-FFF2-40B4-BE49-F238E27FC236}">
                <a16:creationId xmlns:a16="http://schemas.microsoft.com/office/drawing/2014/main" id="{A278011E-A04D-4A42-A63F-CE117397F5DC}"/>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pic>
        <p:nvPicPr>
          <p:cNvPr id="20" name="Imagen 19" descr="Imagen que contiene Texto&#10;&#10;Descripción generada automáticamente">
            <a:extLst>
              <a:ext uri="{FF2B5EF4-FFF2-40B4-BE49-F238E27FC236}">
                <a16:creationId xmlns:a16="http://schemas.microsoft.com/office/drawing/2014/main" id="{42D5F550-B34B-E24F-870D-E1A4EFD5FB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4585" y="1700809"/>
            <a:ext cx="7448577" cy="4176464"/>
          </a:xfrm>
          <a:prstGeom prst="rect">
            <a:avLst/>
          </a:prstGeom>
        </p:spPr>
      </p:pic>
      <p:sp>
        <p:nvSpPr>
          <p:cNvPr id="22" name="Rectángulo 21">
            <a:extLst>
              <a:ext uri="{FF2B5EF4-FFF2-40B4-BE49-F238E27FC236}">
                <a16:creationId xmlns:a16="http://schemas.microsoft.com/office/drawing/2014/main" id="{D73DC915-B6D7-EB4B-B335-3DF60D1DA527}"/>
              </a:ext>
            </a:extLst>
          </p:cNvPr>
          <p:cNvSpPr/>
          <p:nvPr/>
        </p:nvSpPr>
        <p:spPr>
          <a:xfrm>
            <a:off x="1020838" y="5877272"/>
            <a:ext cx="6858000" cy="461665"/>
          </a:xfrm>
          <a:prstGeom prst="rect">
            <a:avLst/>
          </a:prstGeom>
        </p:spPr>
        <p:txBody>
          <a:bodyPr wrap="square">
            <a:spAutoFit/>
          </a:bodyPr>
          <a:lstStyle/>
          <a:p>
            <a:r>
              <a:rPr lang="es-ES" sz="1200" dirty="0"/>
              <a:t>Clara </a:t>
            </a:r>
            <a:r>
              <a:rPr lang="es-ES" sz="1200" dirty="0" err="1"/>
              <a:t>Delahaye</a:t>
            </a:r>
            <a:r>
              <a:rPr lang="es-ES" sz="1200" dirty="0"/>
              <a:t>, Jacques </a:t>
            </a:r>
            <a:r>
              <a:rPr lang="es-ES" sz="1200" dirty="0" err="1"/>
              <a:t>Nicolas</a:t>
            </a:r>
            <a:r>
              <a:rPr lang="es-ES" sz="1200" dirty="0"/>
              <a:t>. </a:t>
            </a:r>
            <a:r>
              <a:rPr lang="es-ES" sz="1200" dirty="0" err="1"/>
              <a:t>Nanopore</a:t>
            </a:r>
            <a:r>
              <a:rPr lang="es-ES" sz="1200" dirty="0"/>
              <a:t> </a:t>
            </a:r>
            <a:r>
              <a:rPr lang="es-ES" sz="1200" dirty="0" err="1"/>
              <a:t>MinION</a:t>
            </a:r>
            <a:r>
              <a:rPr lang="es-ES" sz="1200" dirty="0"/>
              <a:t> </a:t>
            </a:r>
            <a:r>
              <a:rPr lang="es-ES" sz="1200" dirty="0" err="1"/>
              <a:t>long</a:t>
            </a:r>
            <a:r>
              <a:rPr lang="es-ES" sz="1200" dirty="0"/>
              <a:t> </a:t>
            </a:r>
            <a:r>
              <a:rPr lang="es-ES" sz="1200" dirty="0" err="1"/>
              <a:t>read</a:t>
            </a:r>
            <a:r>
              <a:rPr lang="es-ES" sz="1200" dirty="0"/>
              <a:t> </a:t>
            </a:r>
            <a:r>
              <a:rPr lang="es-ES" sz="1200" dirty="0" err="1"/>
              <a:t>sequencer</a:t>
            </a:r>
            <a:r>
              <a:rPr lang="es-ES" sz="1200" dirty="0"/>
              <a:t>: </a:t>
            </a:r>
            <a:r>
              <a:rPr lang="es-ES" sz="1200" dirty="0" err="1"/>
              <a:t>an</a:t>
            </a:r>
            <a:r>
              <a:rPr lang="es-ES" sz="1200" dirty="0"/>
              <a:t> </a:t>
            </a:r>
            <a:r>
              <a:rPr lang="es-ES" sz="1200" dirty="0" err="1"/>
              <a:t>overview</a:t>
            </a:r>
            <a:r>
              <a:rPr lang="es-ES" sz="1200" dirty="0"/>
              <a:t> of </a:t>
            </a:r>
            <a:r>
              <a:rPr lang="es-ES" sz="1200" dirty="0" err="1"/>
              <a:t>its</a:t>
            </a:r>
            <a:r>
              <a:rPr lang="es-ES" sz="1200" dirty="0"/>
              <a:t> error </a:t>
            </a:r>
            <a:r>
              <a:rPr lang="es-ES" sz="1200" dirty="0" err="1"/>
              <a:t>landscape</a:t>
            </a:r>
            <a:r>
              <a:rPr lang="es-ES" sz="1200" dirty="0"/>
              <a:t>. 2020. ffhal-03123133f</a:t>
            </a:r>
          </a:p>
        </p:txBody>
      </p:sp>
    </p:spTree>
    <p:extLst>
      <p:ext uri="{BB962C8B-B14F-4D97-AF65-F5344CB8AC3E}">
        <p14:creationId xmlns:p14="http://schemas.microsoft.com/office/powerpoint/2010/main" val="1602574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pie de página 4"/>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Marcador de número de diapositiva 5"/>
          <p:cNvSpPr>
            <a:spLocks noGrp="1"/>
          </p:cNvSpPr>
          <p:nvPr>
            <p:ph type="sldNum" sz="quarter" idx="12"/>
          </p:nvPr>
        </p:nvSpPr>
        <p:spPr/>
        <p:txBody>
          <a:bodyPr/>
          <a:lstStyle/>
          <a:p>
            <a:fld id="{132FADFE-3B8F-471C-ABF0-DBC7717ECBBC}" type="slidenum">
              <a:rPr lang="es-ES" smtClean="0"/>
              <a:t>12</a:t>
            </a:fld>
            <a:endParaRPr lang="es-ES"/>
          </a:p>
        </p:txBody>
      </p:sp>
      <p:sp>
        <p:nvSpPr>
          <p:cNvPr id="24" name="1 Título">
            <a:extLst>
              <a:ext uri="{FF2B5EF4-FFF2-40B4-BE49-F238E27FC236}">
                <a16:creationId xmlns:a16="http://schemas.microsoft.com/office/drawing/2014/main" id="{3740DD5F-E93E-4589-944D-F831EFD84189}"/>
              </a:ext>
            </a:extLst>
          </p:cNvPr>
          <p:cNvSpPr>
            <a:spLocks noGrp="1"/>
          </p:cNvSpPr>
          <p:nvPr>
            <p:ph type="title"/>
          </p:nvPr>
        </p:nvSpPr>
        <p:spPr>
          <a:xfrm>
            <a:off x="628650" y="700647"/>
            <a:ext cx="7886700" cy="866095"/>
          </a:xfrm>
        </p:spPr>
        <p:txBody>
          <a:bodyPr/>
          <a:lstStyle/>
          <a:p>
            <a:r>
              <a:rPr lang="en-GB" dirty="0"/>
              <a:t>Error rate and Quality in Nanopore</a:t>
            </a:r>
            <a:endParaRPr lang="es-ES" dirty="0"/>
          </a:p>
        </p:txBody>
      </p:sp>
      <p:sp>
        <p:nvSpPr>
          <p:cNvPr id="19" name="Marcador de fecha 5">
            <a:extLst>
              <a:ext uri="{FF2B5EF4-FFF2-40B4-BE49-F238E27FC236}">
                <a16:creationId xmlns:a16="http://schemas.microsoft.com/office/drawing/2014/main" id="{A278011E-A04D-4A42-A63F-CE117397F5DC}"/>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pic>
        <p:nvPicPr>
          <p:cNvPr id="9" name="Imagen 13">
            <a:extLst>
              <a:ext uri="{FF2B5EF4-FFF2-40B4-BE49-F238E27FC236}">
                <a16:creationId xmlns:a16="http://schemas.microsoft.com/office/drawing/2014/main" id="{E05CF0C5-AB8A-094B-ACCE-903CDEB61318}"/>
              </a:ext>
            </a:extLst>
          </p:cNvPr>
          <p:cNvPicPr>
            <a:picLocks noChangeAspect="1"/>
          </p:cNvPicPr>
          <p:nvPr/>
        </p:nvPicPr>
        <p:blipFill>
          <a:blip r:embed="rId3"/>
          <a:stretch>
            <a:fillRect/>
          </a:stretch>
        </p:blipFill>
        <p:spPr>
          <a:xfrm>
            <a:off x="423562" y="3468959"/>
            <a:ext cx="1720667" cy="1233686"/>
          </a:xfrm>
          <a:prstGeom prst="rect">
            <a:avLst/>
          </a:prstGeom>
        </p:spPr>
      </p:pic>
      <p:sp>
        <p:nvSpPr>
          <p:cNvPr id="10" name="5 Flecha derecha">
            <a:extLst>
              <a:ext uri="{FF2B5EF4-FFF2-40B4-BE49-F238E27FC236}">
                <a16:creationId xmlns:a16="http://schemas.microsoft.com/office/drawing/2014/main" id="{1882DCDF-AB11-0745-AF24-49F0D7763A29}"/>
              </a:ext>
            </a:extLst>
          </p:cNvPr>
          <p:cNvSpPr/>
          <p:nvPr/>
        </p:nvSpPr>
        <p:spPr>
          <a:xfrm>
            <a:off x="2195736" y="4060827"/>
            <a:ext cx="630350" cy="2982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6 Multidocumento">
            <a:extLst>
              <a:ext uri="{FF2B5EF4-FFF2-40B4-BE49-F238E27FC236}">
                <a16:creationId xmlns:a16="http://schemas.microsoft.com/office/drawing/2014/main" id="{A1156420-5341-A54F-8850-D5905AD9DF93}"/>
              </a:ext>
            </a:extLst>
          </p:cNvPr>
          <p:cNvSpPr/>
          <p:nvPr/>
        </p:nvSpPr>
        <p:spPr>
          <a:xfrm>
            <a:off x="2987824" y="3844803"/>
            <a:ext cx="864096"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Fast5 files</a:t>
            </a:r>
          </a:p>
        </p:txBody>
      </p:sp>
      <p:sp>
        <p:nvSpPr>
          <p:cNvPr id="12" name="5 Flecha derecha">
            <a:extLst>
              <a:ext uri="{FF2B5EF4-FFF2-40B4-BE49-F238E27FC236}">
                <a16:creationId xmlns:a16="http://schemas.microsoft.com/office/drawing/2014/main" id="{65E3A29B-E39B-034B-A97A-AF40EDC2CF2E}"/>
              </a:ext>
            </a:extLst>
          </p:cNvPr>
          <p:cNvSpPr/>
          <p:nvPr/>
        </p:nvSpPr>
        <p:spPr>
          <a:xfrm rot="954040">
            <a:off x="6024695" y="5290765"/>
            <a:ext cx="1662749" cy="2892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13" name="Grupo 12">
            <a:extLst>
              <a:ext uri="{FF2B5EF4-FFF2-40B4-BE49-F238E27FC236}">
                <a16:creationId xmlns:a16="http://schemas.microsoft.com/office/drawing/2014/main" id="{E8C3DFC2-6813-7842-A7EE-1977A295C231}"/>
              </a:ext>
            </a:extLst>
          </p:cNvPr>
          <p:cNvGrpSpPr/>
          <p:nvPr/>
        </p:nvGrpSpPr>
        <p:grpSpPr>
          <a:xfrm>
            <a:off x="5658575" y="2033361"/>
            <a:ext cx="2036683" cy="1131490"/>
            <a:chOff x="1579118" y="60619"/>
            <a:chExt cx="2036683" cy="1131490"/>
          </a:xfrm>
        </p:grpSpPr>
        <p:sp>
          <p:nvSpPr>
            <p:cNvPr id="14" name="Rectángulo redondeado 13">
              <a:extLst>
                <a:ext uri="{FF2B5EF4-FFF2-40B4-BE49-F238E27FC236}">
                  <a16:creationId xmlns:a16="http://schemas.microsoft.com/office/drawing/2014/main" id="{143FB2E5-A847-D946-BF8E-D391753D0B45}"/>
                </a:ext>
              </a:extLst>
            </p:cNvPr>
            <p:cNvSpPr/>
            <p:nvPr/>
          </p:nvSpPr>
          <p:spPr>
            <a:xfrm>
              <a:off x="1579118" y="60619"/>
              <a:ext cx="2036683" cy="1131490"/>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CuadroTexto 14">
              <a:extLst>
                <a:ext uri="{FF2B5EF4-FFF2-40B4-BE49-F238E27FC236}">
                  <a16:creationId xmlns:a16="http://schemas.microsoft.com/office/drawing/2014/main" id="{7993BD9E-CF6F-0245-A60B-0C1EE50B2D68}"/>
                </a:ext>
              </a:extLst>
            </p:cNvPr>
            <p:cNvSpPr txBox="1"/>
            <p:nvPr/>
          </p:nvSpPr>
          <p:spPr>
            <a:xfrm>
              <a:off x="1612258" y="93759"/>
              <a:ext cx="1970403" cy="10652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noProof="0" dirty="0"/>
                <a:t>Guppy </a:t>
              </a:r>
              <a:r>
                <a:rPr lang="en-GB" sz="2100" kern="1200" noProof="0" dirty="0" err="1"/>
                <a:t>basecaller</a:t>
              </a:r>
              <a:endParaRPr lang="en-GB" sz="2100" kern="1200" noProof="0" dirty="0"/>
            </a:p>
          </p:txBody>
        </p:sp>
      </p:grpSp>
      <p:sp>
        <p:nvSpPr>
          <p:cNvPr id="16" name="6 Multidocumento">
            <a:extLst>
              <a:ext uri="{FF2B5EF4-FFF2-40B4-BE49-F238E27FC236}">
                <a16:creationId xmlns:a16="http://schemas.microsoft.com/office/drawing/2014/main" id="{74A0B6B5-8A21-574A-AF41-33D337888E7A}"/>
              </a:ext>
            </a:extLst>
          </p:cNvPr>
          <p:cNvSpPr/>
          <p:nvPr/>
        </p:nvSpPr>
        <p:spPr>
          <a:xfrm>
            <a:off x="7695258" y="3192235"/>
            <a:ext cx="864096"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a:t>fastq</a:t>
            </a:r>
            <a:r>
              <a:rPr lang="es-ES" dirty="0"/>
              <a:t> </a:t>
            </a:r>
            <a:r>
              <a:rPr lang="es-ES" dirty="0" err="1"/>
              <a:t>pass</a:t>
            </a:r>
            <a:endParaRPr lang="es-ES" dirty="0"/>
          </a:p>
        </p:txBody>
      </p:sp>
      <p:sp>
        <p:nvSpPr>
          <p:cNvPr id="17" name="6 Multidocumento">
            <a:extLst>
              <a:ext uri="{FF2B5EF4-FFF2-40B4-BE49-F238E27FC236}">
                <a16:creationId xmlns:a16="http://schemas.microsoft.com/office/drawing/2014/main" id="{F6F070C3-22EC-413E-95EF-A8C5E5B171A0}"/>
              </a:ext>
            </a:extLst>
          </p:cNvPr>
          <p:cNvSpPr/>
          <p:nvPr/>
        </p:nvSpPr>
        <p:spPr>
          <a:xfrm>
            <a:off x="4805031" y="4742539"/>
            <a:ext cx="1038617"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Fast5 </a:t>
            </a:r>
            <a:r>
              <a:rPr lang="es-ES" dirty="0" err="1"/>
              <a:t>pass</a:t>
            </a:r>
            <a:endParaRPr lang="es-ES" dirty="0"/>
          </a:p>
        </p:txBody>
      </p:sp>
      <p:sp>
        <p:nvSpPr>
          <p:cNvPr id="18" name="5 Flecha derecha">
            <a:extLst>
              <a:ext uri="{FF2B5EF4-FFF2-40B4-BE49-F238E27FC236}">
                <a16:creationId xmlns:a16="http://schemas.microsoft.com/office/drawing/2014/main" id="{B21A79B9-B938-4F32-B5E0-870881E5578B}"/>
              </a:ext>
            </a:extLst>
          </p:cNvPr>
          <p:cNvSpPr/>
          <p:nvPr/>
        </p:nvSpPr>
        <p:spPr>
          <a:xfrm rot="2025537">
            <a:off x="3671505" y="4771722"/>
            <a:ext cx="1129974" cy="2905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 name="6 Multidocumento">
            <a:extLst>
              <a:ext uri="{FF2B5EF4-FFF2-40B4-BE49-F238E27FC236}">
                <a16:creationId xmlns:a16="http://schemas.microsoft.com/office/drawing/2014/main" id="{A18D48A1-4809-46A6-9B7A-A0985947E928}"/>
              </a:ext>
            </a:extLst>
          </p:cNvPr>
          <p:cNvSpPr/>
          <p:nvPr/>
        </p:nvSpPr>
        <p:spPr>
          <a:xfrm>
            <a:off x="4786930" y="3521647"/>
            <a:ext cx="1038617"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Fast5 </a:t>
            </a:r>
            <a:r>
              <a:rPr lang="es-ES" dirty="0" err="1"/>
              <a:t>fail</a:t>
            </a:r>
            <a:endParaRPr lang="es-ES" dirty="0"/>
          </a:p>
        </p:txBody>
      </p:sp>
      <p:sp>
        <p:nvSpPr>
          <p:cNvPr id="21" name="5 Flecha derecha">
            <a:extLst>
              <a:ext uri="{FF2B5EF4-FFF2-40B4-BE49-F238E27FC236}">
                <a16:creationId xmlns:a16="http://schemas.microsoft.com/office/drawing/2014/main" id="{CFD84882-324C-45EF-9FFB-D53CEB35FDA5}"/>
              </a:ext>
            </a:extLst>
          </p:cNvPr>
          <p:cNvSpPr/>
          <p:nvPr/>
        </p:nvSpPr>
        <p:spPr>
          <a:xfrm rot="20561266">
            <a:off x="3935999" y="4024584"/>
            <a:ext cx="811740" cy="2274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6 Multidocumento">
            <a:extLst>
              <a:ext uri="{FF2B5EF4-FFF2-40B4-BE49-F238E27FC236}">
                <a16:creationId xmlns:a16="http://schemas.microsoft.com/office/drawing/2014/main" id="{2D0243A1-EB3A-408B-B148-836DD008FBC8}"/>
              </a:ext>
            </a:extLst>
          </p:cNvPr>
          <p:cNvSpPr/>
          <p:nvPr/>
        </p:nvSpPr>
        <p:spPr>
          <a:xfrm>
            <a:off x="7822704" y="5146585"/>
            <a:ext cx="864096"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a:t>fastq</a:t>
            </a:r>
            <a:r>
              <a:rPr lang="es-ES" dirty="0"/>
              <a:t> </a:t>
            </a:r>
            <a:r>
              <a:rPr lang="es-ES" dirty="0" err="1"/>
              <a:t>pass</a:t>
            </a:r>
            <a:endParaRPr lang="es-ES" dirty="0"/>
          </a:p>
        </p:txBody>
      </p:sp>
      <p:sp>
        <p:nvSpPr>
          <p:cNvPr id="23" name="5 Flecha derecha">
            <a:extLst>
              <a:ext uri="{FF2B5EF4-FFF2-40B4-BE49-F238E27FC236}">
                <a16:creationId xmlns:a16="http://schemas.microsoft.com/office/drawing/2014/main" id="{509C3F1C-5053-44B0-8680-5C55263E37CC}"/>
              </a:ext>
            </a:extLst>
          </p:cNvPr>
          <p:cNvSpPr/>
          <p:nvPr/>
        </p:nvSpPr>
        <p:spPr>
          <a:xfrm rot="21079329">
            <a:off x="5854595" y="3662509"/>
            <a:ext cx="1757018" cy="2208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38552694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pie de página 4"/>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Marcador de número de diapositiva 5"/>
          <p:cNvSpPr>
            <a:spLocks noGrp="1"/>
          </p:cNvSpPr>
          <p:nvPr>
            <p:ph type="sldNum" sz="quarter" idx="12"/>
          </p:nvPr>
        </p:nvSpPr>
        <p:spPr/>
        <p:txBody>
          <a:bodyPr/>
          <a:lstStyle/>
          <a:p>
            <a:fld id="{132FADFE-3B8F-471C-ABF0-DBC7717ECBBC}" type="slidenum">
              <a:rPr lang="es-ES" smtClean="0"/>
              <a:t>13</a:t>
            </a:fld>
            <a:endParaRPr lang="es-ES"/>
          </a:p>
        </p:txBody>
      </p:sp>
      <p:sp>
        <p:nvSpPr>
          <p:cNvPr id="24" name="1 Título">
            <a:extLst>
              <a:ext uri="{FF2B5EF4-FFF2-40B4-BE49-F238E27FC236}">
                <a16:creationId xmlns:a16="http://schemas.microsoft.com/office/drawing/2014/main" id="{3740DD5F-E93E-4589-944D-F831EFD84189}"/>
              </a:ext>
            </a:extLst>
          </p:cNvPr>
          <p:cNvSpPr>
            <a:spLocks noGrp="1"/>
          </p:cNvSpPr>
          <p:nvPr>
            <p:ph type="title"/>
          </p:nvPr>
        </p:nvSpPr>
        <p:spPr>
          <a:xfrm>
            <a:off x="628650" y="700647"/>
            <a:ext cx="7886700" cy="866095"/>
          </a:xfrm>
        </p:spPr>
        <p:txBody>
          <a:bodyPr/>
          <a:lstStyle/>
          <a:p>
            <a:r>
              <a:rPr lang="en-GB" dirty="0"/>
              <a:t>Error rate and Quality in Nanopore</a:t>
            </a:r>
            <a:endParaRPr lang="es-ES" dirty="0"/>
          </a:p>
        </p:txBody>
      </p:sp>
      <p:sp>
        <p:nvSpPr>
          <p:cNvPr id="19" name="Marcador de fecha 5">
            <a:extLst>
              <a:ext uri="{FF2B5EF4-FFF2-40B4-BE49-F238E27FC236}">
                <a16:creationId xmlns:a16="http://schemas.microsoft.com/office/drawing/2014/main" id="{A278011E-A04D-4A42-A63F-CE117397F5DC}"/>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pic>
        <p:nvPicPr>
          <p:cNvPr id="9" name="Imagen 13">
            <a:extLst>
              <a:ext uri="{FF2B5EF4-FFF2-40B4-BE49-F238E27FC236}">
                <a16:creationId xmlns:a16="http://schemas.microsoft.com/office/drawing/2014/main" id="{E05CF0C5-AB8A-094B-ACCE-903CDEB61318}"/>
              </a:ext>
            </a:extLst>
          </p:cNvPr>
          <p:cNvPicPr>
            <a:picLocks noChangeAspect="1"/>
          </p:cNvPicPr>
          <p:nvPr/>
        </p:nvPicPr>
        <p:blipFill>
          <a:blip r:embed="rId3"/>
          <a:stretch>
            <a:fillRect/>
          </a:stretch>
        </p:blipFill>
        <p:spPr>
          <a:xfrm>
            <a:off x="423562" y="3468959"/>
            <a:ext cx="1720667" cy="1233686"/>
          </a:xfrm>
          <a:prstGeom prst="rect">
            <a:avLst/>
          </a:prstGeom>
        </p:spPr>
      </p:pic>
      <p:sp>
        <p:nvSpPr>
          <p:cNvPr id="10" name="5 Flecha derecha">
            <a:extLst>
              <a:ext uri="{FF2B5EF4-FFF2-40B4-BE49-F238E27FC236}">
                <a16:creationId xmlns:a16="http://schemas.microsoft.com/office/drawing/2014/main" id="{1882DCDF-AB11-0745-AF24-49F0D7763A29}"/>
              </a:ext>
            </a:extLst>
          </p:cNvPr>
          <p:cNvSpPr/>
          <p:nvPr/>
        </p:nvSpPr>
        <p:spPr>
          <a:xfrm>
            <a:off x="2195736" y="4060827"/>
            <a:ext cx="630350" cy="2982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6 Multidocumento">
            <a:extLst>
              <a:ext uri="{FF2B5EF4-FFF2-40B4-BE49-F238E27FC236}">
                <a16:creationId xmlns:a16="http://schemas.microsoft.com/office/drawing/2014/main" id="{A1156420-5341-A54F-8850-D5905AD9DF93}"/>
              </a:ext>
            </a:extLst>
          </p:cNvPr>
          <p:cNvSpPr/>
          <p:nvPr/>
        </p:nvSpPr>
        <p:spPr>
          <a:xfrm>
            <a:off x="2987824" y="3844803"/>
            <a:ext cx="864096"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Fast5 files</a:t>
            </a:r>
          </a:p>
        </p:txBody>
      </p:sp>
      <p:sp>
        <p:nvSpPr>
          <p:cNvPr id="12" name="5 Flecha derecha">
            <a:extLst>
              <a:ext uri="{FF2B5EF4-FFF2-40B4-BE49-F238E27FC236}">
                <a16:creationId xmlns:a16="http://schemas.microsoft.com/office/drawing/2014/main" id="{65E3A29B-E39B-034B-A97A-AF40EDC2CF2E}"/>
              </a:ext>
            </a:extLst>
          </p:cNvPr>
          <p:cNvSpPr/>
          <p:nvPr/>
        </p:nvSpPr>
        <p:spPr>
          <a:xfrm rot="954040">
            <a:off x="6024695" y="5290765"/>
            <a:ext cx="1662749" cy="2892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13" name="Grupo 12">
            <a:extLst>
              <a:ext uri="{FF2B5EF4-FFF2-40B4-BE49-F238E27FC236}">
                <a16:creationId xmlns:a16="http://schemas.microsoft.com/office/drawing/2014/main" id="{E8C3DFC2-6813-7842-A7EE-1977A295C231}"/>
              </a:ext>
            </a:extLst>
          </p:cNvPr>
          <p:cNvGrpSpPr/>
          <p:nvPr/>
        </p:nvGrpSpPr>
        <p:grpSpPr>
          <a:xfrm>
            <a:off x="5658575" y="2033361"/>
            <a:ext cx="2036683" cy="1131490"/>
            <a:chOff x="1579118" y="60619"/>
            <a:chExt cx="2036683" cy="1131490"/>
          </a:xfrm>
        </p:grpSpPr>
        <p:sp>
          <p:nvSpPr>
            <p:cNvPr id="14" name="Rectángulo redondeado 13">
              <a:extLst>
                <a:ext uri="{FF2B5EF4-FFF2-40B4-BE49-F238E27FC236}">
                  <a16:creationId xmlns:a16="http://schemas.microsoft.com/office/drawing/2014/main" id="{143FB2E5-A847-D946-BF8E-D391753D0B45}"/>
                </a:ext>
              </a:extLst>
            </p:cNvPr>
            <p:cNvSpPr/>
            <p:nvPr/>
          </p:nvSpPr>
          <p:spPr>
            <a:xfrm>
              <a:off x="1579118" y="60619"/>
              <a:ext cx="2036683" cy="1131490"/>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CuadroTexto 14">
              <a:extLst>
                <a:ext uri="{FF2B5EF4-FFF2-40B4-BE49-F238E27FC236}">
                  <a16:creationId xmlns:a16="http://schemas.microsoft.com/office/drawing/2014/main" id="{7993BD9E-CF6F-0245-A60B-0C1EE50B2D68}"/>
                </a:ext>
              </a:extLst>
            </p:cNvPr>
            <p:cNvSpPr txBox="1"/>
            <p:nvPr/>
          </p:nvSpPr>
          <p:spPr>
            <a:xfrm>
              <a:off x="1612258" y="93759"/>
              <a:ext cx="1970403" cy="10652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noProof="0" dirty="0"/>
                <a:t>Guppy </a:t>
              </a:r>
              <a:r>
                <a:rPr lang="en-GB" sz="2100" kern="1200" noProof="0" dirty="0" err="1"/>
                <a:t>basecaller</a:t>
              </a:r>
              <a:endParaRPr lang="en-GB" sz="2100" kern="1200" noProof="0" dirty="0"/>
            </a:p>
          </p:txBody>
        </p:sp>
      </p:grpSp>
      <p:sp>
        <p:nvSpPr>
          <p:cNvPr id="16" name="6 Multidocumento">
            <a:extLst>
              <a:ext uri="{FF2B5EF4-FFF2-40B4-BE49-F238E27FC236}">
                <a16:creationId xmlns:a16="http://schemas.microsoft.com/office/drawing/2014/main" id="{74A0B6B5-8A21-574A-AF41-33D337888E7A}"/>
              </a:ext>
            </a:extLst>
          </p:cNvPr>
          <p:cNvSpPr/>
          <p:nvPr/>
        </p:nvSpPr>
        <p:spPr>
          <a:xfrm>
            <a:off x="7695258" y="3192235"/>
            <a:ext cx="864096"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a:t>fastq</a:t>
            </a:r>
            <a:r>
              <a:rPr lang="es-ES" dirty="0"/>
              <a:t> </a:t>
            </a:r>
            <a:r>
              <a:rPr lang="es-ES" dirty="0" err="1"/>
              <a:t>pass</a:t>
            </a:r>
            <a:endParaRPr lang="es-ES" dirty="0"/>
          </a:p>
        </p:txBody>
      </p:sp>
      <p:sp>
        <p:nvSpPr>
          <p:cNvPr id="17" name="6 Multidocumento">
            <a:extLst>
              <a:ext uri="{FF2B5EF4-FFF2-40B4-BE49-F238E27FC236}">
                <a16:creationId xmlns:a16="http://schemas.microsoft.com/office/drawing/2014/main" id="{F6F070C3-22EC-413E-95EF-A8C5E5B171A0}"/>
              </a:ext>
            </a:extLst>
          </p:cNvPr>
          <p:cNvSpPr/>
          <p:nvPr/>
        </p:nvSpPr>
        <p:spPr>
          <a:xfrm>
            <a:off x="4805031" y="4742539"/>
            <a:ext cx="1038617"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Fast5 </a:t>
            </a:r>
            <a:r>
              <a:rPr lang="es-ES" dirty="0" err="1"/>
              <a:t>pass</a:t>
            </a:r>
            <a:endParaRPr lang="es-ES" dirty="0"/>
          </a:p>
        </p:txBody>
      </p:sp>
      <p:sp>
        <p:nvSpPr>
          <p:cNvPr id="18" name="5 Flecha derecha">
            <a:extLst>
              <a:ext uri="{FF2B5EF4-FFF2-40B4-BE49-F238E27FC236}">
                <a16:creationId xmlns:a16="http://schemas.microsoft.com/office/drawing/2014/main" id="{B21A79B9-B938-4F32-B5E0-870881E5578B}"/>
              </a:ext>
            </a:extLst>
          </p:cNvPr>
          <p:cNvSpPr/>
          <p:nvPr/>
        </p:nvSpPr>
        <p:spPr>
          <a:xfrm rot="2025537">
            <a:off x="3671505" y="4771722"/>
            <a:ext cx="1129974" cy="2905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 name="6 Multidocumento">
            <a:extLst>
              <a:ext uri="{FF2B5EF4-FFF2-40B4-BE49-F238E27FC236}">
                <a16:creationId xmlns:a16="http://schemas.microsoft.com/office/drawing/2014/main" id="{A18D48A1-4809-46A6-9B7A-A0985947E928}"/>
              </a:ext>
            </a:extLst>
          </p:cNvPr>
          <p:cNvSpPr/>
          <p:nvPr/>
        </p:nvSpPr>
        <p:spPr>
          <a:xfrm>
            <a:off x="4786930" y="3521647"/>
            <a:ext cx="1038617"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Fast5 </a:t>
            </a:r>
            <a:r>
              <a:rPr lang="es-ES" dirty="0" err="1"/>
              <a:t>fail</a:t>
            </a:r>
            <a:endParaRPr lang="es-ES" dirty="0"/>
          </a:p>
        </p:txBody>
      </p:sp>
      <p:sp>
        <p:nvSpPr>
          <p:cNvPr id="21" name="5 Flecha derecha">
            <a:extLst>
              <a:ext uri="{FF2B5EF4-FFF2-40B4-BE49-F238E27FC236}">
                <a16:creationId xmlns:a16="http://schemas.microsoft.com/office/drawing/2014/main" id="{CFD84882-324C-45EF-9FFB-D53CEB35FDA5}"/>
              </a:ext>
            </a:extLst>
          </p:cNvPr>
          <p:cNvSpPr/>
          <p:nvPr/>
        </p:nvSpPr>
        <p:spPr>
          <a:xfrm rot="20561266">
            <a:off x="3935999" y="4024584"/>
            <a:ext cx="811740" cy="2274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6 Multidocumento">
            <a:extLst>
              <a:ext uri="{FF2B5EF4-FFF2-40B4-BE49-F238E27FC236}">
                <a16:creationId xmlns:a16="http://schemas.microsoft.com/office/drawing/2014/main" id="{2D0243A1-EB3A-408B-B148-836DD008FBC8}"/>
              </a:ext>
            </a:extLst>
          </p:cNvPr>
          <p:cNvSpPr/>
          <p:nvPr/>
        </p:nvSpPr>
        <p:spPr>
          <a:xfrm>
            <a:off x="7822704" y="5146585"/>
            <a:ext cx="864096"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a:t>fastq</a:t>
            </a:r>
            <a:r>
              <a:rPr lang="es-ES" dirty="0"/>
              <a:t> </a:t>
            </a:r>
            <a:r>
              <a:rPr lang="es-ES" dirty="0" err="1"/>
              <a:t>pass</a:t>
            </a:r>
            <a:endParaRPr lang="es-ES" dirty="0"/>
          </a:p>
        </p:txBody>
      </p:sp>
      <p:sp>
        <p:nvSpPr>
          <p:cNvPr id="23" name="5 Flecha derecha">
            <a:extLst>
              <a:ext uri="{FF2B5EF4-FFF2-40B4-BE49-F238E27FC236}">
                <a16:creationId xmlns:a16="http://schemas.microsoft.com/office/drawing/2014/main" id="{509C3F1C-5053-44B0-8680-5C55263E37CC}"/>
              </a:ext>
            </a:extLst>
          </p:cNvPr>
          <p:cNvSpPr/>
          <p:nvPr/>
        </p:nvSpPr>
        <p:spPr>
          <a:xfrm rot="21079329">
            <a:off x="5854595" y="3662509"/>
            <a:ext cx="1757018" cy="2208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 name="Rectángulo 1">
            <a:extLst>
              <a:ext uri="{FF2B5EF4-FFF2-40B4-BE49-F238E27FC236}">
                <a16:creationId xmlns:a16="http://schemas.microsoft.com/office/drawing/2014/main" id="{56CC2F37-0DD3-4F60-9BA1-188447B4E3E2}"/>
              </a:ext>
            </a:extLst>
          </p:cNvPr>
          <p:cNvSpPr/>
          <p:nvPr/>
        </p:nvSpPr>
        <p:spPr>
          <a:xfrm>
            <a:off x="7695258" y="4941168"/>
            <a:ext cx="1038617" cy="121618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883619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pie de página 4"/>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Marcador de número de diapositiva 5"/>
          <p:cNvSpPr>
            <a:spLocks noGrp="1"/>
          </p:cNvSpPr>
          <p:nvPr>
            <p:ph type="sldNum" sz="quarter" idx="12"/>
          </p:nvPr>
        </p:nvSpPr>
        <p:spPr/>
        <p:txBody>
          <a:bodyPr/>
          <a:lstStyle/>
          <a:p>
            <a:fld id="{132FADFE-3B8F-471C-ABF0-DBC7717ECBBC}" type="slidenum">
              <a:rPr lang="es-ES" smtClean="0"/>
              <a:t>14</a:t>
            </a:fld>
            <a:endParaRPr lang="es-ES"/>
          </a:p>
        </p:txBody>
      </p:sp>
      <p:sp>
        <p:nvSpPr>
          <p:cNvPr id="24" name="1 Título">
            <a:extLst>
              <a:ext uri="{FF2B5EF4-FFF2-40B4-BE49-F238E27FC236}">
                <a16:creationId xmlns:a16="http://schemas.microsoft.com/office/drawing/2014/main" id="{3740DD5F-E93E-4589-944D-F831EFD84189}"/>
              </a:ext>
            </a:extLst>
          </p:cNvPr>
          <p:cNvSpPr>
            <a:spLocks noGrp="1"/>
          </p:cNvSpPr>
          <p:nvPr>
            <p:ph type="title"/>
          </p:nvPr>
        </p:nvSpPr>
        <p:spPr>
          <a:xfrm>
            <a:off x="628650" y="700647"/>
            <a:ext cx="7886700" cy="866095"/>
          </a:xfrm>
        </p:spPr>
        <p:txBody>
          <a:bodyPr/>
          <a:lstStyle/>
          <a:p>
            <a:r>
              <a:rPr lang="en-GB" dirty="0"/>
              <a:t>Error rate and Quality in Nanopore</a:t>
            </a:r>
            <a:endParaRPr lang="es-ES" dirty="0"/>
          </a:p>
        </p:txBody>
      </p:sp>
      <p:sp>
        <p:nvSpPr>
          <p:cNvPr id="19" name="Marcador de fecha 5">
            <a:extLst>
              <a:ext uri="{FF2B5EF4-FFF2-40B4-BE49-F238E27FC236}">
                <a16:creationId xmlns:a16="http://schemas.microsoft.com/office/drawing/2014/main" id="{A278011E-A04D-4A42-A63F-CE117397F5DC}"/>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
        <p:nvSpPr>
          <p:cNvPr id="17" name="2 Marcador de contenido">
            <a:extLst>
              <a:ext uri="{FF2B5EF4-FFF2-40B4-BE49-F238E27FC236}">
                <a16:creationId xmlns:a16="http://schemas.microsoft.com/office/drawing/2014/main" id="{DB2AB4BA-57F8-1E4C-A511-535E48A2E588}"/>
              </a:ext>
            </a:extLst>
          </p:cNvPr>
          <p:cNvSpPr>
            <a:spLocks noGrp="1"/>
          </p:cNvSpPr>
          <p:nvPr>
            <p:ph idx="1"/>
          </p:nvPr>
        </p:nvSpPr>
        <p:spPr>
          <a:xfrm>
            <a:off x="457200" y="1700808"/>
            <a:ext cx="3250704" cy="4209331"/>
          </a:xfrm>
        </p:spPr>
        <p:txBody>
          <a:bodyPr/>
          <a:lstStyle/>
          <a:p>
            <a:r>
              <a:rPr lang="en-GB" b="0" u="none" dirty="0"/>
              <a:t>Nanopore quality score (Q) does not follow </a:t>
            </a:r>
            <a:r>
              <a:rPr lang="en-GB" b="0" u="none" dirty="0" err="1"/>
              <a:t>Phred</a:t>
            </a:r>
            <a:r>
              <a:rPr lang="en-GB" b="0" u="none" dirty="0"/>
              <a:t> scores</a:t>
            </a:r>
          </a:p>
          <a:p>
            <a:r>
              <a:rPr lang="en-GB" b="0" u="none" dirty="0"/>
              <a:t>To estimate error rate (E) (locally and at read level): E = 0.015Q2 − 1.15Q + 24 </a:t>
            </a:r>
          </a:p>
        </p:txBody>
      </p:sp>
      <p:pic>
        <p:nvPicPr>
          <p:cNvPr id="4" name="Imagen 3" descr="Gráfico, Histograma&#10;&#10;Descripción generada automáticamente">
            <a:extLst>
              <a:ext uri="{FF2B5EF4-FFF2-40B4-BE49-F238E27FC236}">
                <a16:creationId xmlns:a16="http://schemas.microsoft.com/office/drawing/2014/main" id="{7A85B7A0-8666-C449-97EA-A8EBADD62298}"/>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338805" y="1835856"/>
            <a:ext cx="5796136" cy="4251380"/>
          </a:xfrm>
          <a:prstGeom prst="rect">
            <a:avLst/>
          </a:prstGeom>
        </p:spPr>
      </p:pic>
    </p:spTree>
    <p:extLst>
      <p:ext uri="{BB962C8B-B14F-4D97-AF65-F5344CB8AC3E}">
        <p14:creationId xmlns:p14="http://schemas.microsoft.com/office/powerpoint/2010/main" val="27023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a:t>FASTQ </a:t>
            </a:r>
            <a:r>
              <a:rPr lang="es-ES" dirty="0" err="1"/>
              <a:t>format</a:t>
            </a:r>
            <a:endParaRPr lang="es-ES" dirty="0"/>
          </a:p>
        </p:txBody>
      </p:sp>
      <p:sp>
        <p:nvSpPr>
          <p:cNvPr id="9" name="8 CuadroTexto"/>
          <p:cNvSpPr txBox="1"/>
          <p:nvPr/>
        </p:nvSpPr>
        <p:spPr>
          <a:xfrm>
            <a:off x="62422" y="1556792"/>
            <a:ext cx="4071417" cy="369332"/>
          </a:xfrm>
          <a:prstGeom prst="rect">
            <a:avLst/>
          </a:prstGeom>
          <a:noFill/>
        </p:spPr>
        <p:txBody>
          <a:bodyPr wrap="square" rtlCol="0">
            <a:spAutoFit/>
          </a:bodyPr>
          <a:lstStyle/>
          <a:p>
            <a:r>
              <a:rPr lang="es-ES" dirty="0" err="1"/>
              <a:t>Illumina</a:t>
            </a:r>
            <a:r>
              <a:rPr lang="es-ES" dirty="0"/>
              <a:t> </a:t>
            </a:r>
            <a:r>
              <a:rPr lang="es-ES" dirty="0" err="1"/>
              <a:t>read</a:t>
            </a:r>
            <a:r>
              <a:rPr lang="es-ES" dirty="0"/>
              <a:t> </a:t>
            </a:r>
            <a:r>
              <a:rPr lang="es-ES" dirty="0" err="1"/>
              <a:t>header</a:t>
            </a:r>
            <a:endParaRPr lang="es-ES" dirty="0"/>
          </a:p>
        </p:txBody>
      </p:sp>
      <p:sp>
        <p:nvSpPr>
          <p:cNvPr id="4" name="Marcador de pie de página 3"/>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15</a:t>
            </a:fld>
            <a:endParaRPr lang="es-ES" dirty="0"/>
          </a:p>
        </p:txBody>
      </p:sp>
      <p:sp>
        <p:nvSpPr>
          <p:cNvPr id="10" name="Marcador de fecha 5">
            <a:extLst>
              <a:ext uri="{FF2B5EF4-FFF2-40B4-BE49-F238E27FC236}">
                <a16:creationId xmlns:a16="http://schemas.microsoft.com/office/drawing/2014/main" id="{070920D1-BBD4-CD41-AE8D-E1B38B477142}"/>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pic>
        <p:nvPicPr>
          <p:cNvPr id="1028" name="Picture 4" descr="Data Download - GDC: Microbiota Data Analysis Workshop">
            <a:extLst>
              <a:ext uri="{FF2B5EF4-FFF2-40B4-BE49-F238E27FC236}">
                <a16:creationId xmlns:a16="http://schemas.microsoft.com/office/drawing/2014/main" id="{7352FBAA-6EC9-3D1B-B0F7-3E2C75C0BDEA}"/>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12983"/>
          <a:stretch/>
        </p:blipFill>
        <p:spPr bwMode="auto">
          <a:xfrm>
            <a:off x="62422" y="2103615"/>
            <a:ext cx="5238561" cy="2828261"/>
          </a:xfrm>
          <a:prstGeom prst="rect">
            <a:avLst/>
          </a:prstGeom>
          <a:noFill/>
          <a:extLst>
            <a:ext uri="{909E8E84-426E-40DD-AFC4-6F175D3DCCD1}">
              <a14:hiddenFill xmlns:a14="http://schemas.microsoft.com/office/drawing/2010/main">
                <a:solidFill>
                  <a:srgbClr val="FFFFFF"/>
                </a:solidFill>
              </a14:hiddenFill>
            </a:ext>
          </a:extLst>
        </p:spPr>
      </p:pic>
      <p:pic>
        <p:nvPicPr>
          <p:cNvPr id="16" name="Imagen 15" descr="Interfaz de usuario gráfica&#10;&#10;Descripción generada automáticamente">
            <a:extLst>
              <a:ext uri="{FF2B5EF4-FFF2-40B4-BE49-F238E27FC236}">
                <a16:creationId xmlns:a16="http://schemas.microsoft.com/office/drawing/2014/main" id="{97B678DB-84F8-13AF-FCAA-FEB6BE6653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7706" y="1437823"/>
            <a:ext cx="3886200" cy="5156200"/>
          </a:xfrm>
          <a:prstGeom prst="rect">
            <a:avLst/>
          </a:prstGeom>
        </p:spPr>
      </p:pic>
    </p:spTree>
    <p:extLst>
      <p:ext uri="{BB962C8B-B14F-4D97-AF65-F5344CB8AC3E}">
        <p14:creationId xmlns:p14="http://schemas.microsoft.com/office/powerpoint/2010/main" val="726333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descr="C:\Users\Noa\Desktop\Dropbox\Prácticas\fastq.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283968" y="1700808"/>
            <a:ext cx="4671924" cy="3640460"/>
          </a:xfrm>
          <a:prstGeom prst="rect">
            <a:avLst/>
          </a:prstGeom>
          <a:noFill/>
          <a:extLst>
            <a:ext uri="{909E8E84-426E-40DD-AFC4-6F175D3DCCD1}">
              <a14:hiddenFill xmlns:a14="http://schemas.microsoft.com/office/drawing/2010/main">
                <a:solidFill>
                  <a:srgbClr val="FFFFFF"/>
                </a:solidFill>
              </a14:hiddenFill>
            </a:ext>
          </a:extLst>
        </p:spPr>
      </p:pic>
      <p:sp>
        <p:nvSpPr>
          <p:cNvPr id="2" name="1 Título"/>
          <p:cNvSpPr>
            <a:spLocks noGrp="1"/>
          </p:cNvSpPr>
          <p:nvPr>
            <p:ph type="title"/>
          </p:nvPr>
        </p:nvSpPr>
        <p:spPr/>
        <p:txBody>
          <a:bodyPr/>
          <a:lstStyle/>
          <a:p>
            <a:r>
              <a:rPr lang="es-ES" dirty="0"/>
              <a:t>FASTQ </a:t>
            </a:r>
            <a:r>
              <a:rPr lang="es-ES" dirty="0" err="1"/>
              <a:t>format</a:t>
            </a:r>
            <a:endParaRPr lang="es-ES" dirty="0"/>
          </a:p>
        </p:txBody>
      </p:sp>
      <p:sp>
        <p:nvSpPr>
          <p:cNvPr id="8" name="7 CuadroTexto"/>
          <p:cNvSpPr txBox="1"/>
          <p:nvPr/>
        </p:nvSpPr>
        <p:spPr>
          <a:xfrm>
            <a:off x="2425502" y="5387144"/>
            <a:ext cx="4032448" cy="923330"/>
          </a:xfrm>
          <a:prstGeom prst="rect">
            <a:avLst/>
          </a:prstGeom>
          <a:solidFill>
            <a:schemeClr val="bg2"/>
          </a:solidFill>
          <a:ln>
            <a:solidFill>
              <a:schemeClr val="accent1"/>
            </a:solid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GB" dirty="0"/>
              <a:t>ASCII-coded (0-40):</a:t>
            </a:r>
          </a:p>
          <a:p>
            <a:pPr marL="285750" indent="-285750">
              <a:buFont typeface="Arial" pitchFamily="34" charset="0"/>
              <a:buChar char="•"/>
            </a:pPr>
            <a:r>
              <a:rPr lang="en-GB" dirty="0"/>
              <a:t>“!"#$%” lowest quality</a:t>
            </a:r>
          </a:p>
          <a:p>
            <a:pPr marL="285750" indent="-285750">
              <a:buFont typeface="Arial" pitchFamily="34" charset="0"/>
              <a:buChar char="•"/>
            </a:pPr>
            <a:r>
              <a:rPr lang="en-GB" dirty="0"/>
              <a:t>“FGHI”   highest quality</a:t>
            </a:r>
          </a:p>
        </p:txBody>
      </p:sp>
      <p:sp>
        <p:nvSpPr>
          <p:cNvPr id="9" name="8 CuadroTexto"/>
          <p:cNvSpPr txBox="1"/>
          <p:nvPr/>
        </p:nvSpPr>
        <p:spPr>
          <a:xfrm>
            <a:off x="62422" y="1556792"/>
            <a:ext cx="4071417" cy="369332"/>
          </a:xfrm>
          <a:prstGeom prst="rect">
            <a:avLst/>
          </a:prstGeom>
          <a:noFill/>
        </p:spPr>
        <p:txBody>
          <a:bodyPr wrap="square" rtlCol="0">
            <a:spAutoFit/>
          </a:bodyPr>
          <a:lstStyle/>
          <a:p>
            <a:r>
              <a:rPr lang="es-ES" dirty="0" err="1"/>
              <a:t>Illumina</a:t>
            </a:r>
            <a:r>
              <a:rPr lang="es-ES" dirty="0"/>
              <a:t> </a:t>
            </a:r>
            <a:r>
              <a:rPr lang="es-ES" dirty="0" err="1"/>
              <a:t>read</a:t>
            </a:r>
            <a:r>
              <a:rPr lang="es-ES" dirty="0"/>
              <a:t> </a:t>
            </a:r>
            <a:r>
              <a:rPr lang="es-ES" dirty="0" err="1"/>
              <a:t>header</a:t>
            </a:r>
            <a:endParaRPr lang="es-ES" dirty="0"/>
          </a:p>
        </p:txBody>
      </p:sp>
      <p:sp>
        <p:nvSpPr>
          <p:cNvPr id="4" name="Marcador de pie de página 3"/>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16</a:t>
            </a:fld>
            <a:endParaRPr lang="es-ES" dirty="0"/>
          </a:p>
        </p:txBody>
      </p:sp>
      <p:sp>
        <p:nvSpPr>
          <p:cNvPr id="10" name="Marcador de fecha 5">
            <a:extLst>
              <a:ext uri="{FF2B5EF4-FFF2-40B4-BE49-F238E27FC236}">
                <a16:creationId xmlns:a16="http://schemas.microsoft.com/office/drawing/2014/main" id="{070920D1-BBD4-CD41-AE8D-E1B38B477142}"/>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pic>
        <p:nvPicPr>
          <p:cNvPr id="3" name="Picture 4" descr="Data Download - GDC: Microbiota Data Analysis Workshop">
            <a:extLst>
              <a:ext uri="{FF2B5EF4-FFF2-40B4-BE49-F238E27FC236}">
                <a16:creationId xmlns:a16="http://schemas.microsoft.com/office/drawing/2014/main" id="{6668D35C-F368-1970-1500-8D101D64BF52}"/>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t="12983"/>
          <a:stretch/>
        </p:blipFill>
        <p:spPr bwMode="auto">
          <a:xfrm>
            <a:off x="1" y="1926125"/>
            <a:ext cx="4384152" cy="23669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593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a:t>FASTQ </a:t>
            </a:r>
            <a:r>
              <a:rPr lang="es-ES" dirty="0" err="1"/>
              <a:t>format</a:t>
            </a:r>
            <a:endParaRPr lang="es-ES" dirty="0"/>
          </a:p>
        </p:txBody>
      </p:sp>
      <p:sp>
        <p:nvSpPr>
          <p:cNvPr id="9" name="8 CuadroTexto"/>
          <p:cNvSpPr txBox="1"/>
          <p:nvPr/>
        </p:nvSpPr>
        <p:spPr>
          <a:xfrm>
            <a:off x="62422" y="1556792"/>
            <a:ext cx="4071417" cy="369332"/>
          </a:xfrm>
          <a:prstGeom prst="rect">
            <a:avLst/>
          </a:prstGeom>
          <a:noFill/>
        </p:spPr>
        <p:txBody>
          <a:bodyPr wrap="square" rtlCol="0">
            <a:spAutoFit/>
          </a:bodyPr>
          <a:lstStyle/>
          <a:p>
            <a:r>
              <a:rPr lang="es-ES" dirty="0" err="1"/>
              <a:t>Nanopore</a:t>
            </a:r>
            <a:r>
              <a:rPr lang="es-ES" dirty="0"/>
              <a:t> </a:t>
            </a:r>
            <a:r>
              <a:rPr lang="es-ES" dirty="0" err="1"/>
              <a:t>read</a:t>
            </a:r>
            <a:r>
              <a:rPr lang="es-ES" dirty="0"/>
              <a:t> </a:t>
            </a:r>
            <a:r>
              <a:rPr lang="es-ES" dirty="0" err="1"/>
              <a:t>header</a:t>
            </a:r>
            <a:endParaRPr lang="es-ES" dirty="0"/>
          </a:p>
        </p:txBody>
      </p:sp>
      <p:sp>
        <p:nvSpPr>
          <p:cNvPr id="4" name="Marcador de pie de página 3"/>
          <p:cNvSpPr>
            <a:spLocks noGrp="1"/>
          </p:cNvSpPr>
          <p:nvPr>
            <p:ph type="ftr" sz="quarter" idx="11"/>
          </p:nvPr>
        </p:nvSpPr>
        <p:spPr/>
        <p:txBody>
          <a:bodyPr/>
          <a:lstStyle/>
          <a:p>
            <a:r>
              <a:rPr lang="es-ES_tradnl" dirty="0"/>
              <a:t>Análisis de Genomas Virales a través de la plataforma Galaxy</a:t>
            </a:r>
            <a:endParaRPr lang="es-ES" dirty="0"/>
          </a:p>
        </p:txBody>
      </p:sp>
      <p:sp>
        <p:nvSpPr>
          <p:cNvPr id="7" name="Marcador de número de diapositiva 6"/>
          <p:cNvSpPr>
            <a:spLocks noGrp="1"/>
          </p:cNvSpPr>
          <p:nvPr>
            <p:ph type="sldNum" sz="quarter" idx="12"/>
          </p:nvPr>
        </p:nvSpPr>
        <p:spPr/>
        <p:txBody>
          <a:bodyPr/>
          <a:lstStyle/>
          <a:p>
            <a:fld id="{132FADFE-3B8F-471C-ABF0-DBC7717ECBBC}" type="slidenum">
              <a:rPr lang="es-ES" smtClean="0"/>
              <a:t>17</a:t>
            </a:fld>
            <a:endParaRPr lang="es-ES" dirty="0"/>
          </a:p>
        </p:txBody>
      </p:sp>
      <p:sp>
        <p:nvSpPr>
          <p:cNvPr id="10" name="Marcador de fecha 5">
            <a:extLst>
              <a:ext uri="{FF2B5EF4-FFF2-40B4-BE49-F238E27FC236}">
                <a16:creationId xmlns:a16="http://schemas.microsoft.com/office/drawing/2014/main" id="{070920D1-BBD4-CD41-AE8D-E1B38B477142}"/>
              </a:ext>
            </a:extLst>
          </p:cNvPr>
          <p:cNvSpPr>
            <a:spLocks noGrp="1"/>
          </p:cNvSpPr>
          <p:nvPr>
            <p:ph type="dt" sz="half" idx="10"/>
          </p:nvPr>
        </p:nvSpPr>
        <p:spPr>
          <a:xfrm>
            <a:off x="457200" y="6356350"/>
            <a:ext cx="2133600" cy="365125"/>
          </a:xfrm>
        </p:spPr>
        <p:txBody>
          <a:bodyPr/>
          <a:lstStyle/>
          <a:p>
            <a:r>
              <a:rPr lang="en-US" dirty="0"/>
              <a:t>23/11/2021</a:t>
            </a:r>
            <a:endParaRPr lang="es-ES" dirty="0"/>
          </a:p>
        </p:txBody>
      </p:sp>
      <p:sp>
        <p:nvSpPr>
          <p:cNvPr id="15" name="2 Marcador de contenido">
            <a:extLst>
              <a:ext uri="{FF2B5EF4-FFF2-40B4-BE49-F238E27FC236}">
                <a16:creationId xmlns:a16="http://schemas.microsoft.com/office/drawing/2014/main" id="{7A4265DB-A96D-9E47-A8AD-C78D165BFAC1}"/>
              </a:ext>
            </a:extLst>
          </p:cNvPr>
          <p:cNvSpPr>
            <a:spLocks noGrp="1"/>
          </p:cNvSpPr>
          <p:nvPr>
            <p:ph idx="1"/>
          </p:nvPr>
        </p:nvSpPr>
        <p:spPr>
          <a:xfrm>
            <a:off x="97918" y="3042179"/>
            <a:ext cx="3465970" cy="3411157"/>
          </a:xfrm>
        </p:spPr>
        <p:txBody>
          <a:bodyPr>
            <a:normAutofit/>
          </a:bodyPr>
          <a:lstStyle/>
          <a:p>
            <a:pPr marL="457200" indent="-457200">
              <a:buFont typeface="+mj-lt"/>
              <a:buAutoNum type="arabicPeriod"/>
            </a:pPr>
            <a:r>
              <a:rPr lang="en-GB" b="0" u="none" dirty="0"/>
              <a:t>@read identifier</a:t>
            </a:r>
          </a:p>
          <a:p>
            <a:pPr marL="457200" indent="-457200">
              <a:buFont typeface="+mj-lt"/>
              <a:buAutoNum type="arabicPeriod"/>
            </a:pPr>
            <a:r>
              <a:rPr lang="en-GB" b="0" u="none" dirty="0"/>
              <a:t>run-id</a:t>
            </a:r>
          </a:p>
          <a:p>
            <a:pPr marL="457200" indent="-457200">
              <a:buFont typeface="+mj-lt"/>
              <a:buAutoNum type="arabicPeriod"/>
            </a:pPr>
            <a:r>
              <a:rPr lang="en-GB" b="0" u="none" dirty="0"/>
              <a:t>read-id</a:t>
            </a:r>
          </a:p>
          <a:p>
            <a:pPr marL="457200" indent="-457200">
              <a:buFont typeface="+mj-lt"/>
              <a:buAutoNum type="arabicPeriod"/>
            </a:pPr>
            <a:r>
              <a:rPr lang="en-GB" b="0" u="none" dirty="0"/>
              <a:t>channel</a:t>
            </a:r>
          </a:p>
          <a:p>
            <a:pPr marL="457200" indent="-457200">
              <a:buFont typeface="+mj-lt"/>
              <a:buAutoNum type="arabicPeriod"/>
            </a:pPr>
            <a:r>
              <a:rPr lang="en-GB" b="0" u="none" dirty="0" err="1"/>
              <a:t>start_time</a:t>
            </a:r>
            <a:endParaRPr lang="en-GB" b="0" u="none" dirty="0"/>
          </a:p>
          <a:p>
            <a:pPr marL="457200" indent="-457200">
              <a:buFont typeface="+mj-lt"/>
              <a:buAutoNum type="arabicPeriod"/>
            </a:pPr>
            <a:r>
              <a:rPr lang="en-GB" b="0" u="none" dirty="0" err="1"/>
              <a:t>flow_cell_id</a:t>
            </a:r>
            <a:endParaRPr lang="en-GB" b="0" u="none" dirty="0"/>
          </a:p>
          <a:p>
            <a:pPr marL="457200" indent="-457200">
              <a:buFont typeface="+mj-lt"/>
              <a:buAutoNum type="arabicPeriod"/>
            </a:pPr>
            <a:r>
              <a:rPr lang="en-GB" b="0" u="none" dirty="0" err="1"/>
              <a:t>protocol_group_id</a:t>
            </a:r>
            <a:endParaRPr lang="en-GB" b="0" u="none" dirty="0"/>
          </a:p>
          <a:p>
            <a:pPr marL="457200" indent="-457200">
              <a:buFont typeface="+mj-lt"/>
              <a:buAutoNum type="arabicPeriod"/>
            </a:pPr>
            <a:r>
              <a:rPr lang="en-GB" b="0" u="none" dirty="0" err="1"/>
              <a:t>sample_id</a:t>
            </a:r>
            <a:endParaRPr lang="en-GB" b="0" u="none" dirty="0"/>
          </a:p>
        </p:txBody>
      </p:sp>
      <p:sp>
        <p:nvSpPr>
          <p:cNvPr id="16" name="Rectángulo 15">
            <a:extLst>
              <a:ext uri="{FF2B5EF4-FFF2-40B4-BE49-F238E27FC236}">
                <a16:creationId xmlns:a16="http://schemas.microsoft.com/office/drawing/2014/main" id="{4B1CE652-EB57-E24A-AE20-9A1F739C6660}"/>
              </a:ext>
            </a:extLst>
          </p:cNvPr>
          <p:cNvSpPr/>
          <p:nvPr/>
        </p:nvSpPr>
        <p:spPr>
          <a:xfrm>
            <a:off x="158950" y="2001614"/>
            <a:ext cx="8985049" cy="923330"/>
          </a:xfrm>
          <a:prstGeom prst="rect">
            <a:avLst/>
          </a:prstGeom>
          <a:solidFill>
            <a:schemeClr val="bg1">
              <a:lumMod val="85000"/>
            </a:schemeClr>
          </a:solidFill>
        </p:spPr>
        <p:txBody>
          <a:bodyPr wrap="square">
            <a:spAutoFit/>
          </a:bodyPr>
          <a:lstStyle/>
          <a:p>
            <a:r>
              <a:rPr lang="es-ES" dirty="0"/>
              <a:t>@d76be4fb-11a9-47e7-90be-c4f15591e0d9 </a:t>
            </a:r>
            <a:r>
              <a:rPr lang="es-ES" dirty="0" err="1"/>
              <a:t>runid</a:t>
            </a:r>
            <a:r>
              <a:rPr lang="es-ES" dirty="0"/>
              <a:t>=ba02134f00f2059e7b2dc248113c02f76577b101 </a:t>
            </a:r>
            <a:r>
              <a:rPr lang="es-ES" dirty="0" err="1"/>
              <a:t>read</a:t>
            </a:r>
            <a:r>
              <a:rPr lang="es-ES" dirty="0"/>
              <a:t>=11 ch=142 </a:t>
            </a:r>
            <a:r>
              <a:rPr lang="es-ES" dirty="0" err="1"/>
              <a:t>start_time</a:t>
            </a:r>
            <a:r>
              <a:rPr lang="es-ES" dirty="0"/>
              <a:t>=2019-06-27T11:09:03Z </a:t>
            </a:r>
            <a:r>
              <a:rPr lang="es-ES" dirty="0" err="1"/>
              <a:t>flow_cell_id</a:t>
            </a:r>
            <a:r>
              <a:rPr lang="es-ES" dirty="0"/>
              <a:t>=FAH59799 </a:t>
            </a:r>
            <a:r>
              <a:rPr lang="es-ES" dirty="0" err="1"/>
              <a:t>protocol_group_id</a:t>
            </a:r>
            <a:r>
              <a:rPr lang="es-ES" dirty="0"/>
              <a:t>=k6963 </a:t>
            </a:r>
            <a:r>
              <a:rPr lang="es-ES" dirty="0" err="1"/>
              <a:t>sample_id</a:t>
            </a:r>
            <a:r>
              <a:rPr lang="es-ES" dirty="0"/>
              <a:t>=k6963</a:t>
            </a:r>
          </a:p>
        </p:txBody>
      </p:sp>
      <p:pic>
        <p:nvPicPr>
          <p:cNvPr id="1026" name="Picture 2" descr="Nanopore sequencing technology, bioinformatics and applications | Nature  Biotechnology">
            <a:extLst>
              <a:ext uri="{FF2B5EF4-FFF2-40B4-BE49-F238E27FC236}">
                <a16:creationId xmlns:a16="http://schemas.microsoft.com/office/drawing/2014/main" id="{33D4A28E-9497-9CD5-4793-9D94AB3217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3886"/>
          <a:stretch/>
        </p:blipFill>
        <p:spPr bwMode="auto">
          <a:xfrm>
            <a:off x="5309630" y="2924944"/>
            <a:ext cx="2310370" cy="3167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01605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a:t>FASTQ </a:t>
            </a:r>
            <a:r>
              <a:rPr lang="es-ES" dirty="0" err="1"/>
              <a:t>format</a:t>
            </a:r>
            <a:endParaRPr lang="es-ES" dirty="0"/>
          </a:p>
        </p:txBody>
      </p:sp>
      <p:sp>
        <p:nvSpPr>
          <p:cNvPr id="9" name="8 CuadroTexto"/>
          <p:cNvSpPr txBox="1"/>
          <p:nvPr/>
        </p:nvSpPr>
        <p:spPr>
          <a:xfrm>
            <a:off x="62422" y="1556792"/>
            <a:ext cx="4071417" cy="369332"/>
          </a:xfrm>
          <a:prstGeom prst="rect">
            <a:avLst/>
          </a:prstGeom>
          <a:noFill/>
        </p:spPr>
        <p:txBody>
          <a:bodyPr wrap="square" rtlCol="0">
            <a:spAutoFit/>
          </a:bodyPr>
          <a:lstStyle/>
          <a:p>
            <a:r>
              <a:rPr lang="es-ES" dirty="0" err="1"/>
              <a:t>Nanopore</a:t>
            </a:r>
            <a:r>
              <a:rPr lang="es-ES" dirty="0"/>
              <a:t> </a:t>
            </a:r>
            <a:r>
              <a:rPr lang="es-ES" dirty="0" err="1"/>
              <a:t>read</a:t>
            </a:r>
            <a:r>
              <a:rPr lang="es-ES" dirty="0"/>
              <a:t> </a:t>
            </a:r>
            <a:r>
              <a:rPr lang="es-ES" dirty="0" err="1"/>
              <a:t>header</a:t>
            </a:r>
            <a:endParaRPr lang="es-ES" dirty="0"/>
          </a:p>
        </p:txBody>
      </p:sp>
      <p:sp>
        <p:nvSpPr>
          <p:cNvPr id="4" name="Marcador de pie de página 3"/>
          <p:cNvSpPr>
            <a:spLocks noGrp="1"/>
          </p:cNvSpPr>
          <p:nvPr>
            <p:ph type="ftr" sz="quarter" idx="11"/>
          </p:nvPr>
        </p:nvSpPr>
        <p:spPr/>
        <p:txBody>
          <a:bodyPr/>
          <a:lstStyle/>
          <a:p>
            <a:r>
              <a:rPr lang="es-ES_tradnl" dirty="0"/>
              <a:t>Análisis de Genomas Virales a través de la plataforma Galaxy</a:t>
            </a:r>
            <a:endParaRPr lang="es-ES" dirty="0"/>
          </a:p>
        </p:txBody>
      </p:sp>
      <p:sp>
        <p:nvSpPr>
          <p:cNvPr id="7" name="Marcador de número de diapositiva 6"/>
          <p:cNvSpPr>
            <a:spLocks noGrp="1"/>
          </p:cNvSpPr>
          <p:nvPr>
            <p:ph type="sldNum" sz="quarter" idx="12"/>
          </p:nvPr>
        </p:nvSpPr>
        <p:spPr/>
        <p:txBody>
          <a:bodyPr/>
          <a:lstStyle/>
          <a:p>
            <a:fld id="{132FADFE-3B8F-471C-ABF0-DBC7717ECBBC}" type="slidenum">
              <a:rPr lang="es-ES" smtClean="0"/>
              <a:t>18</a:t>
            </a:fld>
            <a:endParaRPr lang="es-ES" dirty="0"/>
          </a:p>
        </p:txBody>
      </p:sp>
      <p:sp>
        <p:nvSpPr>
          <p:cNvPr id="10" name="Marcador de fecha 5">
            <a:extLst>
              <a:ext uri="{FF2B5EF4-FFF2-40B4-BE49-F238E27FC236}">
                <a16:creationId xmlns:a16="http://schemas.microsoft.com/office/drawing/2014/main" id="{070920D1-BBD4-CD41-AE8D-E1B38B477142}"/>
              </a:ext>
            </a:extLst>
          </p:cNvPr>
          <p:cNvSpPr>
            <a:spLocks noGrp="1"/>
          </p:cNvSpPr>
          <p:nvPr>
            <p:ph type="dt" sz="half" idx="10"/>
          </p:nvPr>
        </p:nvSpPr>
        <p:spPr>
          <a:xfrm>
            <a:off x="457200" y="6356350"/>
            <a:ext cx="2133600" cy="365125"/>
          </a:xfrm>
        </p:spPr>
        <p:txBody>
          <a:bodyPr/>
          <a:lstStyle/>
          <a:p>
            <a:r>
              <a:rPr lang="en-US" dirty="0"/>
              <a:t>23/11/2021</a:t>
            </a:r>
            <a:endParaRPr lang="es-ES" dirty="0"/>
          </a:p>
        </p:txBody>
      </p:sp>
      <p:pic>
        <p:nvPicPr>
          <p:cNvPr id="14" name="Imagen 13" descr="Texto&#10;&#10;Descripción generada automáticamente">
            <a:extLst>
              <a:ext uri="{FF2B5EF4-FFF2-40B4-BE49-F238E27FC236}">
                <a16:creationId xmlns:a16="http://schemas.microsoft.com/office/drawing/2014/main" id="{EEE1CA1F-3AFD-C64F-89B4-E0CCDC07262D}"/>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3348622" y="2970170"/>
            <a:ext cx="5795378" cy="3411158"/>
          </a:xfrm>
          <a:prstGeom prst="rect">
            <a:avLst/>
          </a:prstGeom>
        </p:spPr>
      </p:pic>
      <p:sp>
        <p:nvSpPr>
          <p:cNvPr id="15" name="2 Marcador de contenido">
            <a:extLst>
              <a:ext uri="{FF2B5EF4-FFF2-40B4-BE49-F238E27FC236}">
                <a16:creationId xmlns:a16="http://schemas.microsoft.com/office/drawing/2014/main" id="{7A4265DB-A96D-9E47-A8AD-C78D165BFAC1}"/>
              </a:ext>
            </a:extLst>
          </p:cNvPr>
          <p:cNvSpPr>
            <a:spLocks noGrp="1"/>
          </p:cNvSpPr>
          <p:nvPr>
            <p:ph idx="1"/>
          </p:nvPr>
        </p:nvSpPr>
        <p:spPr>
          <a:xfrm>
            <a:off x="97918" y="3042179"/>
            <a:ext cx="3465970" cy="3411157"/>
          </a:xfrm>
        </p:spPr>
        <p:txBody>
          <a:bodyPr>
            <a:normAutofit/>
          </a:bodyPr>
          <a:lstStyle/>
          <a:p>
            <a:pPr marL="457200" indent="-457200">
              <a:buFont typeface="+mj-lt"/>
              <a:buAutoNum type="arabicPeriod"/>
            </a:pPr>
            <a:r>
              <a:rPr lang="en-GB" b="0" u="none" dirty="0"/>
              <a:t>@read identifier</a:t>
            </a:r>
          </a:p>
          <a:p>
            <a:pPr marL="457200" indent="-457200">
              <a:buFont typeface="+mj-lt"/>
              <a:buAutoNum type="arabicPeriod"/>
            </a:pPr>
            <a:r>
              <a:rPr lang="en-GB" b="0" u="none" dirty="0"/>
              <a:t>run-id</a:t>
            </a:r>
          </a:p>
          <a:p>
            <a:pPr marL="457200" indent="-457200">
              <a:buFont typeface="+mj-lt"/>
              <a:buAutoNum type="arabicPeriod"/>
            </a:pPr>
            <a:r>
              <a:rPr lang="en-GB" b="0" u="none" dirty="0"/>
              <a:t>read-id</a:t>
            </a:r>
          </a:p>
          <a:p>
            <a:pPr marL="457200" indent="-457200">
              <a:buFont typeface="+mj-lt"/>
              <a:buAutoNum type="arabicPeriod"/>
            </a:pPr>
            <a:r>
              <a:rPr lang="en-GB" b="0" u="none" dirty="0"/>
              <a:t>channel</a:t>
            </a:r>
          </a:p>
          <a:p>
            <a:pPr marL="457200" indent="-457200">
              <a:buFont typeface="+mj-lt"/>
              <a:buAutoNum type="arabicPeriod"/>
            </a:pPr>
            <a:r>
              <a:rPr lang="en-GB" b="0" u="none" dirty="0" err="1"/>
              <a:t>start_time</a:t>
            </a:r>
            <a:endParaRPr lang="en-GB" b="0" u="none" dirty="0"/>
          </a:p>
          <a:p>
            <a:pPr marL="457200" indent="-457200">
              <a:buFont typeface="+mj-lt"/>
              <a:buAutoNum type="arabicPeriod"/>
            </a:pPr>
            <a:r>
              <a:rPr lang="en-GB" b="0" u="none" dirty="0" err="1"/>
              <a:t>flow_cell_id</a:t>
            </a:r>
            <a:endParaRPr lang="en-GB" b="0" u="none" dirty="0"/>
          </a:p>
          <a:p>
            <a:pPr marL="457200" indent="-457200">
              <a:buFont typeface="+mj-lt"/>
              <a:buAutoNum type="arabicPeriod"/>
            </a:pPr>
            <a:r>
              <a:rPr lang="en-GB" b="0" u="none" dirty="0" err="1"/>
              <a:t>protocol_group_id</a:t>
            </a:r>
            <a:endParaRPr lang="en-GB" b="0" u="none" dirty="0"/>
          </a:p>
          <a:p>
            <a:pPr marL="457200" indent="-457200">
              <a:buFont typeface="+mj-lt"/>
              <a:buAutoNum type="arabicPeriod"/>
            </a:pPr>
            <a:r>
              <a:rPr lang="en-GB" b="0" u="none" dirty="0" err="1"/>
              <a:t>sample_id</a:t>
            </a:r>
            <a:endParaRPr lang="en-GB" b="0" u="none" dirty="0"/>
          </a:p>
        </p:txBody>
      </p:sp>
      <p:sp>
        <p:nvSpPr>
          <p:cNvPr id="16" name="Rectángulo 15">
            <a:extLst>
              <a:ext uri="{FF2B5EF4-FFF2-40B4-BE49-F238E27FC236}">
                <a16:creationId xmlns:a16="http://schemas.microsoft.com/office/drawing/2014/main" id="{4B1CE652-EB57-E24A-AE20-9A1F739C6660}"/>
              </a:ext>
            </a:extLst>
          </p:cNvPr>
          <p:cNvSpPr/>
          <p:nvPr/>
        </p:nvSpPr>
        <p:spPr>
          <a:xfrm>
            <a:off x="158950" y="2001614"/>
            <a:ext cx="8985049" cy="923330"/>
          </a:xfrm>
          <a:prstGeom prst="rect">
            <a:avLst/>
          </a:prstGeom>
          <a:solidFill>
            <a:schemeClr val="bg1">
              <a:lumMod val="85000"/>
            </a:schemeClr>
          </a:solidFill>
        </p:spPr>
        <p:txBody>
          <a:bodyPr wrap="square">
            <a:spAutoFit/>
          </a:bodyPr>
          <a:lstStyle/>
          <a:p>
            <a:r>
              <a:rPr lang="es-ES" dirty="0"/>
              <a:t>@d76be4fb-11a9-47e7-90be-c4f15591e0d9 </a:t>
            </a:r>
            <a:r>
              <a:rPr lang="es-ES" dirty="0" err="1"/>
              <a:t>runid</a:t>
            </a:r>
            <a:r>
              <a:rPr lang="es-ES" dirty="0"/>
              <a:t>=ba02134f00f2059e7b2dc248113c02f76577b101 </a:t>
            </a:r>
            <a:r>
              <a:rPr lang="es-ES" dirty="0" err="1"/>
              <a:t>read</a:t>
            </a:r>
            <a:r>
              <a:rPr lang="es-ES" dirty="0"/>
              <a:t>=11 ch=142 </a:t>
            </a:r>
            <a:r>
              <a:rPr lang="es-ES" dirty="0" err="1"/>
              <a:t>start_time</a:t>
            </a:r>
            <a:r>
              <a:rPr lang="es-ES" dirty="0"/>
              <a:t>=2019-06-27T11:09:03Z </a:t>
            </a:r>
            <a:r>
              <a:rPr lang="es-ES" dirty="0" err="1"/>
              <a:t>flow_cell_id</a:t>
            </a:r>
            <a:r>
              <a:rPr lang="es-ES" dirty="0"/>
              <a:t>=FAH59799 </a:t>
            </a:r>
            <a:r>
              <a:rPr lang="es-ES" dirty="0" err="1"/>
              <a:t>protocol_group_id</a:t>
            </a:r>
            <a:r>
              <a:rPr lang="es-ES" dirty="0"/>
              <a:t>=k6963 </a:t>
            </a:r>
            <a:r>
              <a:rPr lang="es-ES" dirty="0" err="1"/>
              <a:t>sample_id</a:t>
            </a:r>
            <a:r>
              <a:rPr lang="es-ES" dirty="0"/>
              <a:t>=k6963</a:t>
            </a:r>
          </a:p>
        </p:txBody>
      </p:sp>
    </p:spTree>
    <p:extLst>
      <p:ext uri="{BB962C8B-B14F-4D97-AF65-F5344CB8AC3E}">
        <p14:creationId xmlns:p14="http://schemas.microsoft.com/office/powerpoint/2010/main" val="3757354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noAutofit/>
          </a:bodyPr>
          <a:lstStyle/>
          <a:p>
            <a:r>
              <a:rPr lang="en-GB" sz="2100" b="0" u="none" dirty="0"/>
              <a:t>To asses quality, software uses </a:t>
            </a:r>
            <a:r>
              <a:rPr lang="en-GB" sz="2100" u="none" dirty="0"/>
              <a:t>Phred per-base quality </a:t>
            </a:r>
            <a:r>
              <a:rPr lang="en-GB" sz="2100" b="0" u="none" dirty="0"/>
              <a:t>score is used</a:t>
            </a:r>
            <a:endParaRPr lang="es-ES" sz="2100" b="0" u="none" dirty="0"/>
          </a:p>
          <a:p>
            <a:r>
              <a:rPr lang="en-GB" sz="2100" b="0" u="none" dirty="0"/>
              <a:t>Is the </a:t>
            </a:r>
            <a:r>
              <a:rPr lang="en-GB" sz="2100" u="none" dirty="0"/>
              <a:t>first quality control step </a:t>
            </a:r>
            <a:r>
              <a:rPr lang="en-GB" sz="2100" b="0" u="none" dirty="0"/>
              <a:t>after sequencing. There should be one after every step of the analysis</a:t>
            </a:r>
          </a:p>
          <a:p>
            <a:r>
              <a:rPr lang="en-GB" sz="2100" b="0" u="none" dirty="0"/>
              <a:t>After quality assessment user can know how </a:t>
            </a:r>
            <a:r>
              <a:rPr lang="en-GB" sz="2100" u="none" dirty="0"/>
              <a:t>reliable</a:t>
            </a:r>
            <a:r>
              <a:rPr lang="en-GB" sz="2100" b="0" u="none" dirty="0"/>
              <a:t> are their datasets</a:t>
            </a:r>
          </a:p>
          <a:p>
            <a:r>
              <a:rPr lang="en-GB" sz="2100" b="0" u="none" dirty="0"/>
              <a:t>QC will determine the next </a:t>
            </a:r>
            <a:r>
              <a:rPr lang="en-GB" sz="2100" u="none" dirty="0"/>
              <a:t>filtering</a:t>
            </a:r>
            <a:r>
              <a:rPr lang="en-GB" sz="2100" b="0" u="none" dirty="0"/>
              <a:t> step</a:t>
            </a:r>
          </a:p>
          <a:p>
            <a:r>
              <a:rPr lang="en-GB" sz="2100" b="0" u="none" dirty="0"/>
              <a:t>Filtering decisions will </a:t>
            </a:r>
            <a:r>
              <a:rPr lang="en-GB" sz="2100" u="none" dirty="0"/>
              <a:t>impact</a:t>
            </a:r>
            <a:r>
              <a:rPr lang="en-GB" sz="2100" b="0" u="none" dirty="0"/>
              <a:t> directly in </a:t>
            </a:r>
            <a:r>
              <a:rPr lang="en-GB" sz="2100" u="none" dirty="0"/>
              <a:t>further analysis</a:t>
            </a:r>
          </a:p>
          <a:p>
            <a:r>
              <a:rPr lang="en-GB" sz="2100" b="0" u="none" dirty="0"/>
              <a:t>Many other steps also use this quality as variable in their </a:t>
            </a:r>
            <a:r>
              <a:rPr lang="en-GB" sz="2100" u="none" dirty="0"/>
              <a:t>algorithms</a:t>
            </a:r>
          </a:p>
        </p:txBody>
      </p:sp>
      <p:sp>
        <p:nvSpPr>
          <p:cNvPr id="2" name="1 Título"/>
          <p:cNvSpPr>
            <a:spLocks noGrp="1"/>
          </p:cNvSpPr>
          <p:nvPr>
            <p:ph type="title"/>
          </p:nvPr>
        </p:nvSpPr>
        <p:spPr/>
        <p:txBody>
          <a:bodyPr/>
          <a:lstStyle/>
          <a:p>
            <a:r>
              <a:rPr lang="en-GB" dirty="0"/>
              <a:t>Sequencing quality assessment</a:t>
            </a:r>
          </a:p>
        </p:txBody>
      </p:sp>
      <p:sp>
        <p:nvSpPr>
          <p:cNvPr id="5" name="Marcador de pie de página 4"/>
          <p:cNvSpPr>
            <a:spLocks noGrp="1"/>
          </p:cNvSpPr>
          <p:nvPr>
            <p:ph type="ftr" sz="quarter" idx="11"/>
          </p:nvPr>
        </p:nvSpPr>
        <p:spPr/>
        <p:txBody>
          <a:bodyPr/>
          <a:lstStyle/>
          <a:p>
            <a:r>
              <a:rPr lang="es-ES_tradnl"/>
              <a:t>Secuenciación de genomas  bacterianos: herramientas y aplicaciones</a:t>
            </a:r>
            <a:endParaRPr lang="es-ES"/>
          </a:p>
        </p:txBody>
      </p:sp>
      <p:sp>
        <p:nvSpPr>
          <p:cNvPr id="6" name="Marcador de número de diapositiva 5"/>
          <p:cNvSpPr>
            <a:spLocks noGrp="1"/>
          </p:cNvSpPr>
          <p:nvPr>
            <p:ph type="sldNum" sz="quarter" idx="12"/>
          </p:nvPr>
        </p:nvSpPr>
        <p:spPr/>
        <p:txBody>
          <a:bodyPr/>
          <a:lstStyle/>
          <a:p>
            <a:fld id="{132FADFE-3B8F-471C-ABF0-DBC7717ECBBC}" type="slidenum">
              <a:rPr lang="es-ES" smtClean="0"/>
              <a:t>19</a:t>
            </a:fld>
            <a:endParaRPr lang="es-ES"/>
          </a:p>
        </p:txBody>
      </p:sp>
      <p:sp>
        <p:nvSpPr>
          <p:cNvPr id="7" name="Marcador de fecha 5">
            <a:extLst>
              <a:ext uri="{FF2B5EF4-FFF2-40B4-BE49-F238E27FC236}">
                <a16:creationId xmlns:a16="http://schemas.microsoft.com/office/drawing/2014/main" id="{38F043E2-8A2C-0F4F-A5C5-668930AFEE62}"/>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3041074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590872" y="764704"/>
            <a:ext cx="8229600" cy="792088"/>
          </a:xfrm>
        </p:spPr>
        <p:txBody>
          <a:bodyPr/>
          <a:lstStyle/>
          <a:p>
            <a:r>
              <a:rPr lang="en-GB" dirty="0"/>
              <a:t>Step in the process</a:t>
            </a:r>
          </a:p>
        </p:txBody>
      </p:sp>
      <p:sp>
        <p:nvSpPr>
          <p:cNvPr id="5" name="4 Marcador de pie de página"/>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6" name="5 Marcador de número de diapositiva"/>
          <p:cNvSpPr>
            <a:spLocks noGrp="1"/>
          </p:cNvSpPr>
          <p:nvPr>
            <p:ph type="sldNum" sz="quarter" idx="12"/>
          </p:nvPr>
        </p:nvSpPr>
        <p:spPr/>
        <p:txBody>
          <a:bodyPr/>
          <a:lstStyle/>
          <a:p>
            <a:fld id="{DD18BE11-CAC0-41C0-BEC2-9926CE80C6A6}" type="slidenum">
              <a:rPr lang="es-ES" smtClean="0"/>
              <a:t>2</a:t>
            </a:fld>
            <a:endParaRPr lang="es-ES" dirty="0"/>
          </a:p>
        </p:txBody>
      </p:sp>
      <p:graphicFrame>
        <p:nvGraphicFramePr>
          <p:cNvPr id="7" name="3 Marcador de contenido">
            <a:extLst>
              <a:ext uri="{FF2B5EF4-FFF2-40B4-BE49-F238E27FC236}">
                <a16:creationId xmlns:a16="http://schemas.microsoft.com/office/drawing/2014/main" id="{AF01DB96-C6BF-41A4-A640-9F7A8FEB3F22}"/>
              </a:ext>
            </a:extLst>
          </p:cNvPr>
          <p:cNvGraphicFramePr>
            <a:graphicFrameLocks/>
          </p:cNvGraphicFramePr>
          <p:nvPr>
            <p:extLst>
              <p:ext uri="{D42A27DB-BD31-4B8C-83A1-F6EECF244321}">
                <p14:modId xmlns:p14="http://schemas.microsoft.com/office/powerpoint/2010/main" val="1072941670"/>
              </p:ext>
            </p:extLst>
          </p:nvPr>
        </p:nvGraphicFramePr>
        <p:xfrm>
          <a:off x="4273624" y="1982994"/>
          <a:ext cx="519492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4 Imagen">
            <a:extLst>
              <a:ext uri="{FF2B5EF4-FFF2-40B4-BE49-F238E27FC236}">
                <a16:creationId xmlns:a16="http://schemas.microsoft.com/office/drawing/2014/main" id="{160DCFAD-EE7F-4FDA-8368-0C956464C34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3224" y="1772816"/>
            <a:ext cx="2682018" cy="2011514"/>
          </a:xfrm>
          <a:prstGeom prst="rect">
            <a:avLst/>
          </a:prstGeom>
        </p:spPr>
      </p:pic>
      <p:sp>
        <p:nvSpPr>
          <p:cNvPr id="9" name="5 Flecha derecha">
            <a:extLst>
              <a:ext uri="{FF2B5EF4-FFF2-40B4-BE49-F238E27FC236}">
                <a16:creationId xmlns:a16="http://schemas.microsoft.com/office/drawing/2014/main" id="{43EBF33C-631D-4733-9A3E-F07CD0652DF5}"/>
              </a:ext>
            </a:extLst>
          </p:cNvPr>
          <p:cNvSpPr/>
          <p:nvPr/>
        </p:nvSpPr>
        <p:spPr>
          <a:xfrm>
            <a:off x="3211226" y="2487050"/>
            <a:ext cx="630350" cy="2982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 name="6 Multidocumento">
            <a:extLst>
              <a:ext uri="{FF2B5EF4-FFF2-40B4-BE49-F238E27FC236}">
                <a16:creationId xmlns:a16="http://schemas.microsoft.com/office/drawing/2014/main" id="{95873730-D986-42A6-BB5B-1B2362757571}"/>
              </a:ext>
            </a:extLst>
          </p:cNvPr>
          <p:cNvSpPr/>
          <p:nvPr/>
        </p:nvSpPr>
        <p:spPr>
          <a:xfrm>
            <a:off x="3985592" y="2271026"/>
            <a:ext cx="864096" cy="864096"/>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Fastq</a:t>
            </a:r>
          </a:p>
          <a:p>
            <a:pPr algn="ctr"/>
            <a:r>
              <a:rPr lang="es-ES" dirty="0"/>
              <a:t>files</a:t>
            </a:r>
          </a:p>
        </p:txBody>
      </p:sp>
      <p:sp>
        <p:nvSpPr>
          <p:cNvPr id="11" name="7 Flecha derecha">
            <a:extLst>
              <a:ext uri="{FF2B5EF4-FFF2-40B4-BE49-F238E27FC236}">
                <a16:creationId xmlns:a16="http://schemas.microsoft.com/office/drawing/2014/main" id="{BC876334-242B-4360-888A-F79761A2F96B}"/>
              </a:ext>
            </a:extLst>
          </p:cNvPr>
          <p:cNvSpPr/>
          <p:nvPr/>
        </p:nvSpPr>
        <p:spPr>
          <a:xfrm>
            <a:off x="5065712" y="2490333"/>
            <a:ext cx="630350" cy="2982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8 Rectángulo">
            <a:extLst>
              <a:ext uri="{FF2B5EF4-FFF2-40B4-BE49-F238E27FC236}">
                <a16:creationId xmlns:a16="http://schemas.microsoft.com/office/drawing/2014/main" id="{849A373A-AC7A-4544-ABD8-23B19A0955A5}"/>
              </a:ext>
            </a:extLst>
          </p:cNvPr>
          <p:cNvSpPr/>
          <p:nvPr/>
        </p:nvSpPr>
        <p:spPr>
          <a:xfrm>
            <a:off x="3419872" y="1730966"/>
            <a:ext cx="4968552" cy="1944216"/>
          </a:xfrm>
          <a:prstGeom prst="rect">
            <a:avLst/>
          </a:prstGeom>
          <a:noFill/>
          <a:ln w="38100">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 dirty="0"/>
          </a:p>
        </p:txBody>
      </p:sp>
      <p:sp>
        <p:nvSpPr>
          <p:cNvPr id="12" name="Marcador de fecha 5">
            <a:extLst>
              <a:ext uri="{FF2B5EF4-FFF2-40B4-BE49-F238E27FC236}">
                <a16:creationId xmlns:a16="http://schemas.microsoft.com/office/drawing/2014/main" id="{5238DF73-6EA5-0640-8538-CE93F674E731}"/>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33275053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1772816"/>
            <a:ext cx="8229600" cy="4353347"/>
          </a:xfrm>
        </p:spPr>
        <p:txBody>
          <a:bodyPr>
            <a:normAutofit fontScale="92500" lnSpcReduction="20000"/>
          </a:bodyPr>
          <a:lstStyle/>
          <a:p>
            <a:pPr marL="0" indent="0">
              <a:buNone/>
            </a:pPr>
            <a:r>
              <a:rPr lang="en-GB" b="0" u="none" dirty="0"/>
              <a:t>HTS methods are bounded by their technical and theoretical limitations and sequencing errors cannot be completely eliminated (</a:t>
            </a:r>
            <a:r>
              <a:rPr lang="en-GB" b="0" u="none" dirty="0" err="1"/>
              <a:t>Hadigol</a:t>
            </a:r>
            <a:r>
              <a:rPr lang="en-GB" b="0" u="none" dirty="0"/>
              <a:t> M, </a:t>
            </a:r>
            <a:r>
              <a:rPr lang="en-GB" b="0" u="none" dirty="0" err="1"/>
              <a:t>Khiabanian</a:t>
            </a:r>
            <a:r>
              <a:rPr lang="en-GB" b="0" u="none" dirty="0"/>
              <a:t> H. 2018)</a:t>
            </a:r>
            <a:endParaRPr lang="en-GB" sz="2400" u="none" dirty="0"/>
          </a:p>
          <a:p>
            <a:r>
              <a:rPr lang="en-GB" sz="2400" u="none" dirty="0" err="1"/>
              <a:t>Artifacts</a:t>
            </a:r>
            <a:r>
              <a:rPr lang="en-GB" sz="2400" u="none" dirty="0"/>
              <a:t> in library preparation</a:t>
            </a:r>
          </a:p>
          <a:p>
            <a:pPr lvl="1"/>
            <a:r>
              <a:rPr lang="en-GB" sz="2000" dirty="0"/>
              <a:t>Remaining adapters</a:t>
            </a:r>
          </a:p>
          <a:p>
            <a:pPr lvl="1"/>
            <a:r>
              <a:rPr lang="en-GB" sz="2000" dirty="0"/>
              <a:t>High rate of duplicates</a:t>
            </a:r>
          </a:p>
          <a:p>
            <a:pPr lvl="1"/>
            <a:r>
              <a:rPr lang="en-GB" sz="2000" dirty="0"/>
              <a:t>GC regions bias</a:t>
            </a:r>
          </a:p>
          <a:p>
            <a:pPr lvl="1"/>
            <a:r>
              <a:rPr lang="en-GB" sz="2000" dirty="0"/>
              <a:t>Polymerase error rate</a:t>
            </a:r>
          </a:p>
          <a:p>
            <a:pPr lvl="1"/>
            <a:r>
              <a:rPr lang="es-ES" sz="2000" dirty="0"/>
              <a:t>DNA </a:t>
            </a:r>
            <a:r>
              <a:rPr lang="en-GB" sz="2000" dirty="0"/>
              <a:t>damage during breakdown</a:t>
            </a:r>
          </a:p>
          <a:p>
            <a:r>
              <a:rPr lang="en-GB" sz="2300" u="none" dirty="0" err="1"/>
              <a:t>Artifacts</a:t>
            </a:r>
            <a:r>
              <a:rPr lang="en-GB" sz="2300" u="none" dirty="0"/>
              <a:t> during </a:t>
            </a:r>
            <a:r>
              <a:rPr lang="en-GB" sz="2300" u="none" dirty="0" err="1"/>
              <a:t>secuencing</a:t>
            </a:r>
            <a:endParaRPr lang="en-GB" sz="2300" u="none" dirty="0"/>
          </a:p>
          <a:p>
            <a:pPr lvl="1"/>
            <a:r>
              <a:rPr lang="en-GB" dirty="0"/>
              <a:t>Low quality in sequence ends(Phasing: </a:t>
            </a:r>
            <a:r>
              <a:rPr lang="en-GB" sz="1700" dirty="0"/>
              <a:t>cluster loose sync</a:t>
            </a:r>
            <a:r>
              <a:rPr lang="en-GB" dirty="0"/>
              <a:t>)</a:t>
            </a:r>
          </a:p>
          <a:p>
            <a:pPr lvl="1"/>
            <a:r>
              <a:rPr lang="en-GB" dirty="0"/>
              <a:t>Complication in certain regions:</a:t>
            </a:r>
          </a:p>
          <a:p>
            <a:pPr lvl="2"/>
            <a:r>
              <a:rPr lang="en-GB" sz="1850" dirty="0"/>
              <a:t>Repetitions</a:t>
            </a:r>
          </a:p>
          <a:p>
            <a:pPr lvl="2"/>
            <a:r>
              <a:rPr lang="en-GB" sz="1850" dirty="0"/>
              <a:t>Homopolymers</a:t>
            </a:r>
          </a:p>
          <a:p>
            <a:pPr lvl="2"/>
            <a:r>
              <a:rPr lang="en-GB" sz="1850" dirty="0"/>
              <a:t>High CG content</a:t>
            </a:r>
          </a:p>
        </p:txBody>
      </p:sp>
      <p:sp>
        <p:nvSpPr>
          <p:cNvPr id="2" name="1 Título"/>
          <p:cNvSpPr>
            <a:spLocks noGrp="1"/>
          </p:cNvSpPr>
          <p:nvPr>
            <p:ph type="title"/>
          </p:nvPr>
        </p:nvSpPr>
        <p:spPr/>
        <p:txBody>
          <a:bodyPr/>
          <a:lstStyle/>
          <a:p>
            <a:r>
              <a:rPr lang="en-GB" dirty="0"/>
              <a:t>Sequencing quality assessment: </a:t>
            </a:r>
            <a:r>
              <a:rPr lang="en-GB" dirty="0" err="1"/>
              <a:t>Artifacts</a:t>
            </a:r>
            <a:endParaRPr lang="es-ES" dirty="0"/>
          </a:p>
        </p:txBody>
      </p:sp>
      <p:sp>
        <p:nvSpPr>
          <p:cNvPr id="5" name="Marcador de pie de página 4"/>
          <p:cNvSpPr>
            <a:spLocks noGrp="1"/>
          </p:cNvSpPr>
          <p:nvPr>
            <p:ph type="ftr" sz="quarter" idx="11"/>
          </p:nvPr>
        </p:nvSpPr>
        <p:spPr/>
        <p:txBody>
          <a:bodyPr/>
          <a:lstStyle/>
          <a:p>
            <a:r>
              <a:rPr lang="es-ES_tradnl"/>
              <a:t>Secuenciación de genomas  bacterianos: herramientas y aplicaciones</a:t>
            </a:r>
            <a:endParaRPr lang="es-ES"/>
          </a:p>
        </p:txBody>
      </p:sp>
      <p:sp>
        <p:nvSpPr>
          <p:cNvPr id="6" name="Marcador de número de diapositiva 5"/>
          <p:cNvSpPr>
            <a:spLocks noGrp="1"/>
          </p:cNvSpPr>
          <p:nvPr>
            <p:ph type="sldNum" sz="quarter" idx="12"/>
          </p:nvPr>
        </p:nvSpPr>
        <p:spPr/>
        <p:txBody>
          <a:bodyPr/>
          <a:lstStyle/>
          <a:p>
            <a:fld id="{132FADFE-3B8F-471C-ABF0-DBC7717ECBBC}" type="slidenum">
              <a:rPr lang="es-ES" smtClean="0"/>
              <a:t>20</a:t>
            </a:fld>
            <a:endParaRPr lang="es-ES"/>
          </a:p>
        </p:txBody>
      </p:sp>
      <p:sp>
        <p:nvSpPr>
          <p:cNvPr id="7" name="Marcador de fecha 5">
            <a:extLst>
              <a:ext uri="{FF2B5EF4-FFF2-40B4-BE49-F238E27FC236}">
                <a16:creationId xmlns:a16="http://schemas.microsoft.com/office/drawing/2014/main" id="{A8E9F291-6259-0542-A013-4143F52F2519}"/>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2917097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14.139.61.3:8080/ngsqctoolkit/Examples/Output-Data/QC/IlluQC/Paired-end/pairedEnd_1.fastq_avgQual.png">
            <a:extLst>
              <a:ext uri="{FF2B5EF4-FFF2-40B4-BE49-F238E27FC236}">
                <a16:creationId xmlns:a16="http://schemas.microsoft.com/office/drawing/2014/main" id="{DED605D7-AA0F-4AFF-81C2-A9B74D8CDF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1900" y="4060465"/>
            <a:ext cx="4542348" cy="2271174"/>
          </a:xfrm>
          <a:prstGeom prst="rect">
            <a:avLst/>
          </a:prstGeom>
          <a:noFill/>
          <a:extLst>
            <a:ext uri="{909E8E84-426E-40DD-AFC4-6F175D3DCCD1}">
              <a14:hiddenFill xmlns:a14="http://schemas.microsoft.com/office/drawing/2010/main">
                <a:solidFill>
                  <a:srgbClr val="FFFFFF"/>
                </a:solidFill>
              </a14:hiddenFill>
            </a:ext>
          </a:extLst>
        </p:spPr>
      </p:pic>
      <p:sp>
        <p:nvSpPr>
          <p:cNvPr id="3" name="2 Marcador de contenido"/>
          <p:cNvSpPr>
            <a:spLocks noGrp="1"/>
          </p:cNvSpPr>
          <p:nvPr>
            <p:ph idx="1"/>
          </p:nvPr>
        </p:nvSpPr>
        <p:spPr>
          <a:xfrm>
            <a:off x="457200" y="1628800"/>
            <a:ext cx="8229600" cy="4209331"/>
          </a:xfrm>
        </p:spPr>
        <p:txBody>
          <a:bodyPr/>
          <a:lstStyle/>
          <a:p>
            <a:r>
              <a:rPr lang="es-ES" b="0" u="none" dirty="0" err="1"/>
              <a:t>FastQC</a:t>
            </a:r>
            <a:r>
              <a:rPr lang="es-ES" b="0" u="none" dirty="0"/>
              <a:t>, </a:t>
            </a:r>
            <a:r>
              <a:rPr lang="es-ES" b="0" u="none" dirty="0" err="1"/>
              <a:t>fastx-toolkit</a:t>
            </a:r>
            <a:r>
              <a:rPr lang="es-ES" b="0" u="none" dirty="0"/>
              <a:t>, </a:t>
            </a:r>
            <a:r>
              <a:rPr lang="es-ES" b="0" u="none" dirty="0" err="1"/>
              <a:t>sfftools</a:t>
            </a:r>
            <a:r>
              <a:rPr lang="es-ES" b="0" u="none" dirty="0"/>
              <a:t>, </a:t>
            </a:r>
            <a:r>
              <a:rPr lang="es-ES" b="0" u="none" dirty="0" err="1"/>
              <a:t>NGSQCToolkit</a:t>
            </a:r>
            <a:r>
              <a:rPr lang="es-ES" b="0" u="none" dirty="0"/>
              <a:t>, etc…</a:t>
            </a:r>
          </a:p>
        </p:txBody>
      </p:sp>
      <p:sp>
        <p:nvSpPr>
          <p:cNvPr id="2" name="1 Título"/>
          <p:cNvSpPr>
            <a:spLocks noGrp="1"/>
          </p:cNvSpPr>
          <p:nvPr>
            <p:ph type="title"/>
          </p:nvPr>
        </p:nvSpPr>
        <p:spPr/>
        <p:txBody>
          <a:bodyPr/>
          <a:lstStyle/>
          <a:p>
            <a:r>
              <a:rPr lang="en-GB" dirty="0"/>
              <a:t>Sequencing quality assessment</a:t>
            </a:r>
            <a:endParaRPr lang="es-ES" dirty="0"/>
          </a:p>
        </p:txBody>
      </p:sp>
      <p:pic>
        <p:nvPicPr>
          <p:cNvPr id="4" name="3 Imagen"/>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616" y="2060848"/>
            <a:ext cx="2808312" cy="2138544"/>
          </a:xfrm>
          <a:prstGeom prst="rect">
            <a:avLst/>
          </a:prstGeom>
        </p:spPr>
      </p:pic>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21</a:t>
            </a:fld>
            <a:endParaRPr lang="es-ES"/>
          </a:p>
        </p:txBody>
      </p:sp>
      <p:pic>
        <p:nvPicPr>
          <p:cNvPr id="10" name="6 Imagen">
            <a:extLst>
              <a:ext uri="{FF2B5EF4-FFF2-40B4-BE49-F238E27FC236}">
                <a16:creationId xmlns:a16="http://schemas.microsoft.com/office/drawing/2014/main" id="{56D7C49D-3738-4258-AE65-6945C250532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7483"/>
          <a:stretch/>
        </p:blipFill>
        <p:spPr>
          <a:xfrm>
            <a:off x="4349012" y="2003003"/>
            <a:ext cx="3117741" cy="2192029"/>
          </a:xfrm>
          <a:prstGeom prst="rect">
            <a:avLst/>
          </a:prstGeom>
        </p:spPr>
      </p:pic>
      <p:sp>
        <p:nvSpPr>
          <p:cNvPr id="11" name="Marcador de fecha 5">
            <a:extLst>
              <a:ext uri="{FF2B5EF4-FFF2-40B4-BE49-F238E27FC236}">
                <a16:creationId xmlns:a16="http://schemas.microsoft.com/office/drawing/2014/main" id="{EC55AB05-534C-7F4E-9628-FA94D1AB5D6E}"/>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11613445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GB" dirty="0"/>
              <a:t>Sequencing quality assessment: </a:t>
            </a:r>
            <a:r>
              <a:rPr lang="en-GB" dirty="0" err="1"/>
              <a:t>FastQC</a:t>
            </a:r>
            <a:endParaRPr lang="es-ES" dirty="0"/>
          </a:p>
        </p:txBody>
      </p:sp>
      <p:pic>
        <p:nvPicPr>
          <p:cNvPr id="4" name="3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2237" y="1934362"/>
            <a:ext cx="4622917" cy="3553681"/>
          </a:xfrm>
          <a:prstGeom prst="rect">
            <a:avLst/>
          </a:prstGeom>
        </p:spPr>
      </p:pic>
      <p:pic>
        <p:nvPicPr>
          <p:cNvPr id="5" name="4 Imagen"/>
          <p:cNvPicPr>
            <a:picLocks noChangeAspect="1"/>
          </p:cNvPicPr>
          <p:nvPr/>
        </p:nvPicPr>
        <p:blipFill rotWithShape="1">
          <a:blip r:embed="rId4">
            <a:extLst>
              <a:ext uri="{28A0092B-C50C-407E-A947-70E740481C1C}">
                <a14:useLocalDpi xmlns:a14="http://schemas.microsoft.com/office/drawing/2010/main" val="0"/>
              </a:ext>
            </a:extLst>
          </a:blip>
          <a:srcRect r="8237"/>
          <a:stretch/>
        </p:blipFill>
        <p:spPr>
          <a:xfrm>
            <a:off x="18846" y="1943868"/>
            <a:ext cx="4546386" cy="3681396"/>
          </a:xfrm>
          <a:prstGeom prst="rect">
            <a:avLst/>
          </a:prstGeom>
        </p:spPr>
      </p:pic>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22</a:t>
            </a:fld>
            <a:endParaRPr lang="es-ES"/>
          </a:p>
        </p:txBody>
      </p:sp>
      <p:sp>
        <p:nvSpPr>
          <p:cNvPr id="9" name="2 Marcador de contenido">
            <a:extLst>
              <a:ext uri="{FF2B5EF4-FFF2-40B4-BE49-F238E27FC236}">
                <a16:creationId xmlns:a16="http://schemas.microsoft.com/office/drawing/2014/main" id="{AF260199-5774-44F5-BFD2-4F3ADFFBA7A9}"/>
              </a:ext>
            </a:extLst>
          </p:cNvPr>
          <p:cNvSpPr>
            <a:spLocks noGrp="1"/>
          </p:cNvSpPr>
          <p:nvPr>
            <p:ph idx="1"/>
          </p:nvPr>
        </p:nvSpPr>
        <p:spPr>
          <a:xfrm>
            <a:off x="741217" y="5484365"/>
            <a:ext cx="7931224" cy="608931"/>
          </a:xfrm>
        </p:spPr>
        <p:txBody>
          <a:bodyPr>
            <a:normAutofit fontScale="92500"/>
          </a:bodyPr>
          <a:lstStyle/>
          <a:p>
            <a:pPr marL="0" indent="0" algn="ctr">
              <a:buNone/>
            </a:pPr>
            <a:r>
              <a:rPr lang="en-GB" dirty="0"/>
              <a:t>https://www.bioinformatics.babraham.ac.uk/projects/fastqc/</a:t>
            </a:r>
          </a:p>
        </p:txBody>
      </p:sp>
      <p:sp>
        <p:nvSpPr>
          <p:cNvPr id="10" name="Marcador de fecha 5">
            <a:extLst>
              <a:ext uri="{FF2B5EF4-FFF2-40B4-BE49-F238E27FC236}">
                <a16:creationId xmlns:a16="http://schemas.microsoft.com/office/drawing/2014/main" id="{6587B67E-39FA-1749-BC25-6EEAFC28B522}"/>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6508295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s-ES" sz="2000" dirty="0" err="1"/>
              <a:t>Fastp</a:t>
            </a:r>
            <a:endParaRPr lang="es-ES" dirty="0"/>
          </a:p>
        </p:txBody>
      </p:sp>
      <p:sp>
        <p:nvSpPr>
          <p:cNvPr id="7" name="Marcador de pie de página 6"/>
          <p:cNvSpPr>
            <a:spLocks noGrp="1"/>
          </p:cNvSpPr>
          <p:nvPr>
            <p:ph type="ftr" sz="quarter" idx="11"/>
          </p:nvPr>
        </p:nvSpPr>
        <p:spPr/>
        <p:txBody>
          <a:bodyPr/>
          <a:lstStyle/>
          <a:p>
            <a:r>
              <a:rPr lang="es-ES"/>
              <a:t>Curso iniciación NGS</a:t>
            </a:r>
          </a:p>
        </p:txBody>
      </p:sp>
      <p:sp>
        <p:nvSpPr>
          <p:cNvPr id="8" name="Marcador de número de diapositiva 7"/>
          <p:cNvSpPr>
            <a:spLocks noGrp="1"/>
          </p:cNvSpPr>
          <p:nvPr>
            <p:ph type="sldNum" sz="quarter" idx="12"/>
          </p:nvPr>
        </p:nvSpPr>
        <p:spPr/>
        <p:txBody>
          <a:bodyPr/>
          <a:lstStyle/>
          <a:p>
            <a:fld id="{132FADFE-3B8F-471C-ABF0-DBC7717ECBBC}" type="slidenum">
              <a:rPr lang="es-ES" smtClean="0"/>
              <a:t>23</a:t>
            </a:fld>
            <a:endParaRPr lang="es-ES"/>
          </a:p>
        </p:txBody>
      </p:sp>
      <p:sp>
        <p:nvSpPr>
          <p:cNvPr id="12" name="Marcador de fecha 9">
            <a:extLst>
              <a:ext uri="{FF2B5EF4-FFF2-40B4-BE49-F238E27FC236}">
                <a16:creationId xmlns:a16="http://schemas.microsoft.com/office/drawing/2014/main" id="{70DD1395-0DB9-4DFF-A2A3-D639832CE74E}"/>
              </a:ext>
            </a:extLst>
          </p:cNvPr>
          <p:cNvSpPr>
            <a:spLocks noGrp="1"/>
          </p:cNvSpPr>
          <p:nvPr>
            <p:ph type="dt" sz="half" idx="10"/>
          </p:nvPr>
        </p:nvSpPr>
        <p:spPr>
          <a:xfrm>
            <a:off x="628650" y="6356351"/>
            <a:ext cx="2057400" cy="365125"/>
          </a:xfrm>
        </p:spPr>
        <p:txBody>
          <a:bodyPr/>
          <a:lstStyle/>
          <a:p>
            <a:r>
              <a:rPr lang="en-US" dirty="0"/>
              <a:t>21/05/2021</a:t>
            </a:r>
            <a:endParaRPr lang="es-ES" dirty="0"/>
          </a:p>
        </p:txBody>
      </p:sp>
      <p:pic>
        <p:nvPicPr>
          <p:cNvPr id="5" name="Imagen 4" descr="Tabla&#10;&#10;Descripción generada automáticamente">
            <a:extLst>
              <a:ext uri="{FF2B5EF4-FFF2-40B4-BE49-F238E27FC236}">
                <a16:creationId xmlns:a16="http://schemas.microsoft.com/office/drawing/2014/main" id="{1124EF13-6221-DD4F-BDD3-5FA20855421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2511"/>
          <a:stretch/>
        </p:blipFill>
        <p:spPr>
          <a:xfrm>
            <a:off x="539552" y="2193726"/>
            <a:ext cx="3888432" cy="4259610"/>
          </a:xfrm>
          <a:prstGeom prst="rect">
            <a:avLst/>
          </a:prstGeom>
        </p:spPr>
      </p:pic>
      <p:pic>
        <p:nvPicPr>
          <p:cNvPr id="13" name="Imagen 12" descr="Gráfico, Gráfico de líneas&#10;&#10;Descripción generada automáticamente">
            <a:extLst>
              <a:ext uri="{FF2B5EF4-FFF2-40B4-BE49-F238E27FC236}">
                <a16:creationId xmlns:a16="http://schemas.microsoft.com/office/drawing/2014/main" id="{70731EB5-056D-3E46-B014-91063E5A11E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17082" y="2420888"/>
            <a:ext cx="4519414" cy="3678760"/>
          </a:xfrm>
          <a:prstGeom prst="rect">
            <a:avLst/>
          </a:prstGeom>
        </p:spPr>
      </p:pic>
      <p:sp>
        <p:nvSpPr>
          <p:cNvPr id="11" name="1 Título">
            <a:extLst>
              <a:ext uri="{FF2B5EF4-FFF2-40B4-BE49-F238E27FC236}">
                <a16:creationId xmlns:a16="http://schemas.microsoft.com/office/drawing/2014/main" id="{7C9B9B55-3E28-A048-BC4E-879F39A4102C}"/>
              </a:ext>
            </a:extLst>
          </p:cNvPr>
          <p:cNvSpPr>
            <a:spLocks noGrp="1"/>
          </p:cNvSpPr>
          <p:nvPr>
            <p:ph type="title"/>
          </p:nvPr>
        </p:nvSpPr>
        <p:spPr>
          <a:xfrm>
            <a:off x="457200" y="692696"/>
            <a:ext cx="8229600" cy="792088"/>
          </a:xfrm>
        </p:spPr>
        <p:txBody>
          <a:bodyPr/>
          <a:lstStyle/>
          <a:p>
            <a:r>
              <a:rPr lang="en-GB" dirty="0"/>
              <a:t>Sequencing quality assessment: </a:t>
            </a:r>
            <a:r>
              <a:rPr lang="en-GB" dirty="0" err="1"/>
              <a:t>fastp</a:t>
            </a:r>
            <a:endParaRPr lang="es-ES" dirty="0"/>
          </a:p>
        </p:txBody>
      </p:sp>
    </p:spTree>
    <p:extLst>
      <p:ext uri="{BB962C8B-B14F-4D97-AF65-F5344CB8AC3E}">
        <p14:creationId xmlns:p14="http://schemas.microsoft.com/office/powerpoint/2010/main" val="26201854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0C13CC-8E86-48F0-A35F-0BD5DDFE4F37}"/>
              </a:ext>
            </a:extLst>
          </p:cNvPr>
          <p:cNvPicPr>
            <a:picLocks noChangeAspect="1"/>
          </p:cNvPicPr>
          <p:nvPr/>
        </p:nvPicPr>
        <p:blipFill>
          <a:blip r:embed="rId3"/>
          <a:stretch>
            <a:fillRect/>
          </a:stretch>
        </p:blipFill>
        <p:spPr>
          <a:xfrm>
            <a:off x="3613" y="2680122"/>
            <a:ext cx="4568387" cy="2621085"/>
          </a:xfrm>
          <a:prstGeom prst="rect">
            <a:avLst/>
          </a:prstGeom>
        </p:spPr>
      </p:pic>
      <p:pic>
        <p:nvPicPr>
          <p:cNvPr id="9" name="Picture 8">
            <a:extLst>
              <a:ext uri="{FF2B5EF4-FFF2-40B4-BE49-F238E27FC236}">
                <a16:creationId xmlns:a16="http://schemas.microsoft.com/office/drawing/2014/main" id="{D68F5D1B-2AEA-49AB-9FCC-C59B2B44AB3C}"/>
              </a:ext>
            </a:extLst>
          </p:cNvPr>
          <p:cNvPicPr>
            <a:picLocks noChangeAspect="1"/>
          </p:cNvPicPr>
          <p:nvPr/>
        </p:nvPicPr>
        <p:blipFill>
          <a:blip r:embed="rId4"/>
          <a:stretch>
            <a:fillRect/>
          </a:stretch>
        </p:blipFill>
        <p:spPr>
          <a:xfrm>
            <a:off x="4419192" y="2680122"/>
            <a:ext cx="4590602" cy="2621086"/>
          </a:xfrm>
          <a:prstGeom prst="rect">
            <a:avLst/>
          </a:prstGeom>
        </p:spPr>
      </p:pic>
      <p:sp>
        <p:nvSpPr>
          <p:cNvPr id="2" name="1 Título"/>
          <p:cNvSpPr>
            <a:spLocks noGrp="1"/>
          </p:cNvSpPr>
          <p:nvPr>
            <p:ph type="title"/>
          </p:nvPr>
        </p:nvSpPr>
        <p:spPr/>
        <p:txBody>
          <a:bodyPr/>
          <a:lstStyle/>
          <a:p>
            <a:r>
              <a:rPr lang="en-GB" dirty="0" err="1"/>
              <a:t>FastQC</a:t>
            </a:r>
            <a:r>
              <a:rPr lang="en-GB" dirty="0"/>
              <a:t>: Basic Statistics</a:t>
            </a:r>
            <a:endParaRPr lang="es-ES" dirty="0"/>
          </a:p>
        </p:txBody>
      </p:sp>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24</a:t>
            </a:fld>
            <a:endParaRPr lang="es-ES"/>
          </a:p>
        </p:txBody>
      </p:sp>
      <p:sp>
        <p:nvSpPr>
          <p:cNvPr id="10" name="2 Marcador de contenido">
            <a:extLst>
              <a:ext uri="{FF2B5EF4-FFF2-40B4-BE49-F238E27FC236}">
                <a16:creationId xmlns:a16="http://schemas.microsoft.com/office/drawing/2014/main" id="{3D6F4A08-BB35-4544-BC82-211901055D8E}"/>
              </a:ext>
            </a:extLst>
          </p:cNvPr>
          <p:cNvSpPr>
            <a:spLocks noGrp="1"/>
          </p:cNvSpPr>
          <p:nvPr>
            <p:ph idx="1"/>
          </p:nvPr>
        </p:nvSpPr>
        <p:spPr>
          <a:xfrm>
            <a:off x="457200" y="1772816"/>
            <a:ext cx="8229600" cy="4209331"/>
          </a:xfrm>
        </p:spPr>
        <p:txBody>
          <a:bodyPr/>
          <a:lstStyle/>
          <a:p>
            <a:r>
              <a:rPr lang="en-GB" b="0" u="none" dirty="0"/>
              <a:t>Self defined overall stats</a:t>
            </a:r>
          </a:p>
          <a:p>
            <a:pPr lvl="1"/>
            <a:r>
              <a:rPr lang="en-GB" dirty="0"/>
              <a:t>Encoding: Phred33 or Phred64</a:t>
            </a:r>
          </a:p>
        </p:txBody>
      </p:sp>
      <p:sp>
        <p:nvSpPr>
          <p:cNvPr id="11" name="Marcador de fecha 5">
            <a:extLst>
              <a:ext uri="{FF2B5EF4-FFF2-40B4-BE49-F238E27FC236}">
                <a16:creationId xmlns:a16="http://schemas.microsoft.com/office/drawing/2014/main" id="{F9857542-689F-D640-BC1F-71C62A647DC9}"/>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3687721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descr="C:\Users\Noa\Desktop\Dropbox\Prácticas\fastq.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283968" y="1700808"/>
            <a:ext cx="4671924" cy="3640460"/>
          </a:xfrm>
          <a:prstGeom prst="rect">
            <a:avLst/>
          </a:prstGeom>
          <a:noFill/>
          <a:extLst>
            <a:ext uri="{909E8E84-426E-40DD-AFC4-6F175D3DCCD1}">
              <a14:hiddenFill xmlns:a14="http://schemas.microsoft.com/office/drawing/2010/main">
                <a:solidFill>
                  <a:srgbClr val="FFFFFF"/>
                </a:solidFill>
              </a14:hiddenFill>
            </a:ext>
          </a:extLst>
        </p:spPr>
      </p:pic>
      <p:sp>
        <p:nvSpPr>
          <p:cNvPr id="2" name="1 Título"/>
          <p:cNvSpPr>
            <a:spLocks noGrp="1"/>
          </p:cNvSpPr>
          <p:nvPr>
            <p:ph type="title"/>
          </p:nvPr>
        </p:nvSpPr>
        <p:spPr/>
        <p:txBody>
          <a:bodyPr/>
          <a:lstStyle/>
          <a:p>
            <a:r>
              <a:rPr lang="es-ES" dirty="0"/>
              <a:t>FASTQ </a:t>
            </a:r>
            <a:r>
              <a:rPr lang="es-ES" dirty="0" err="1"/>
              <a:t>format</a:t>
            </a:r>
            <a:endParaRPr lang="es-ES" dirty="0"/>
          </a:p>
        </p:txBody>
      </p:sp>
      <p:sp>
        <p:nvSpPr>
          <p:cNvPr id="9" name="8 CuadroTexto"/>
          <p:cNvSpPr txBox="1"/>
          <p:nvPr/>
        </p:nvSpPr>
        <p:spPr>
          <a:xfrm>
            <a:off x="62422" y="1556792"/>
            <a:ext cx="4071417" cy="369332"/>
          </a:xfrm>
          <a:prstGeom prst="rect">
            <a:avLst/>
          </a:prstGeom>
          <a:noFill/>
        </p:spPr>
        <p:txBody>
          <a:bodyPr wrap="square" rtlCol="0">
            <a:spAutoFit/>
          </a:bodyPr>
          <a:lstStyle/>
          <a:p>
            <a:r>
              <a:rPr lang="es-ES" dirty="0" err="1"/>
              <a:t>Illumina</a:t>
            </a:r>
            <a:r>
              <a:rPr lang="es-ES" dirty="0"/>
              <a:t> </a:t>
            </a:r>
            <a:r>
              <a:rPr lang="es-ES" dirty="0" err="1"/>
              <a:t>read</a:t>
            </a:r>
            <a:r>
              <a:rPr lang="es-ES" dirty="0"/>
              <a:t> </a:t>
            </a:r>
            <a:r>
              <a:rPr lang="es-ES" dirty="0" err="1"/>
              <a:t>header</a:t>
            </a:r>
            <a:endParaRPr lang="es-ES" dirty="0"/>
          </a:p>
        </p:txBody>
      </p:sp>
      <p:sp>
        <p:nvSpPr>
          <p:cNvPr id="4" name="Marcador de pie de página 3"/>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25</a:t>
            </a:fld>
            <a:endParaRPr lang="es-ES" dirty="0"/>
          </a:p>
        </p:txBody>
      </p:sp>
      <p:sp>
        <p:nvSpPr>
          <p:cNvPr id="10" name="Marcador de fecha 5">
            <a:extLst>
              <a:ext uri="{FF2B5EF4-FFF2-40B4-BE49-F238E27FC236}">
                <a16:creationId xmlns:a16="http://schemas.microsoft.com/office/drawing/2014/main" id="{070920D1-BBD4-CD41-AE8D-E1B38B477142}"/>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pic>
        <p:nvPicPr>
          <p:cNvPr id="3" name="Picture 4" descr="Data Download - GDC: Microbiota Data Analysis Workshop">
            <a:extLst>
              <a:ext uri="{FF2B5EF4-FFF2-40B4-BE49-F238E27FC236}">
                <a16:creationId xmlns:a16="http://schemas.microsoft.com/office/drawing/2014/main" id="{6668D35C-F368-1970-1500-8D101D64BF52}"/>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t="12983"/>
          <a:stretch/>
        </p:blipFill>
        <p:spPr bwMode="auto">
          <a:xfrm>
            <a:off x="1" y="1926125"/>
            <a:ext cx="4384152" cy="2366972"/>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a:extLst>
              <a:ext uri="{FF2B5EF4-FFF2-40B4-BE49-F238E27FC236}">
                <a16:creationId xmlns:a16="http://schemas.microsoft.com/office/drawing/2014/main" id="{41FB6AEB-E9B3-C469-B2C2-FBFF06A1894F}"/>
              </a:ext>
            </a:extLst>
          </p:cNvPr>
          <p:cNvSpPr/>
          <p:nvPr/>
        </p:nvSpPr>
        <p:spPr>
          <a:xfrm>
            <a:off x="457200" y="3789039"/>
            <a:ext cx="2667000" cy="2003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10">
            <a:extLst>
              <a:ext uri="{FF2B5EF4-FFF2-40B4-BE49-F238E27FC236}">
                <a16:creationId xmlns:a16="http://schemas.microsoft.com/office/drawing/2014/main" id="{E9CC2B08-D083-DAE1-9380-8E218A17709B}"/>
              </a:ext>
            </a:extLst>
          </p:cNvPr>
          <p:cNvSpPr/>
          <p:nvPr/>
        </p:nvSpPr>
        <p:spPr>
          <a:xfrm>
            <a:off x="7092280" y="1715084"/>
            <a:ext cx="216024" cy="344210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6173875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0C13CC-8E86-48F0-A35F-0BD5DDFE4F37}"/>
              </a:ext>
            </a:extLst>
          </p:cNvPr>
          <p:cNvPicPr>
            <a:picLocks noChangeAspect="1"/>
          </p:cNvPicPr>
          <p:nvPr/>
        </p:nvPicPr>
        <p:blipFill>
          <a:blip r:embed="rId3"/>
          <a:stretch>
            <a:fillRect/>
          </a:stretch>
        </p:blipFill>
        <p:spPr>
          <a:xfrm>
            <a:off x="3613" y="2680122"/>
            <a:ext cx="4568387" cy="2621085"/>
          </a:xfrm>
          <a:prstGeom prst="rect">
            <a:avLst/>
          </a:prstGeom>
        </p:spPr>
      </p:pic>
      <p:pic>
        <p:nvPicPr>
          <p:cNvPr id="9" name="Picture 8">
            <a:extLst>
              <a:ext uri="{FF2B5EF4-FFF2-40B4-BE49-F238E27FC236}">
                <a16:creationId xmlns:a16="http://schemas.microsoft.com/office/drawing/2014/main" id="{D68F5D1B-2AEA-49AB-9FCC-C59B2B44AB3C}"/>
              </a:ext>
            </a:extLst>
          </p:cNvPr>
          <p:cNvPicPr>
            <a:picLocks noChangeAspect="1"/>
          </p:cNvPicPr>
          <p:nvPr/>
        </p:nvPicPr>
        <p:blipFill>
          <a:blip r:embed="rId4"/>
          <a:stretch>
            <a:fillRect/>
          </a:stretch>
        </p:blipFill>
        <p:spPr>
          <a:xfrm>
            <a:off x="4419192" y="2680122"/>
            <a:ext cx="4590602" cy="2621086"/>
          </a:xfrm>
          <a:prstGeom prst="rect">
            <a:avLst/>
          </a:prstGeom>
        </p:spPr>
      </p:pic>
      <p:sp>
        <p:nvSpPr>
          <p:cNvPr id="2" name="1 Título"/>
          <p:cNvSpPr>
            <a:spLocks noGrp="1"/>
          </p:cNvSpPr>
          <p:nvPr>
            <p:ph type="title"/>
          </p:nvPr>
        </p:nvSpPr>
        <p:spPr/>
        <p:txBody>
          <a:bodyPr/>
          <a:lstStyle/>
          <a:p>
            <a:r>
              <a:rPr lang="en-GB" dirty="0" err="1"/>
              <a:t>FastQC</a:t>
            </a:r>
            <a:r>
              <a:rPr lang="en-GB" dirty="0"/>
              <a:t>: Basic Statistics</a:t>
            </a:r>
            <a:endParaRPr lang="es-ES" dirty="0"/>
          </a:p>
        </p:txBody>
      </p:sp>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26</a:t>
            </a:fld>
            <a:endParaRPr lang="es-ES"/>
          </a:p>
        </p:txBody>
      </p:sp>
      <p:sp>
        <p:nvSpPr>
          <p:cNvPr id="10" name="2 Marcador de contenido">
            <a:extLst>
              <a:ext uri="{FF2B5EF4-FFF2-40B4-BE49-F238E27FC236}">
                <a16:creationId xmlns:a16="http://schemas.microsoft.com/office/drawing/2014/main" id="{3D6F4A08-BB35-4544-BC82-211901055D8E}"/>
              </a:ext>
            </a:extLst>
          </p:cNvPr>
          <p:cNvSpPr>
            <a:spLocks noGrp="1"/>
          </p:cNvSpPr>
          <p:nvPr>
            <p:ph idx="1"/>
          </p:nvPr>
        </p:nvSpPr>
        <p:spPr>
          <a:xfrm>
            <a:off x="457200" y="1772816"/>
            <a:ext cx="8229600" cy="4209331"/>
          </a:xfrm>
        </p:spPr>
        <p:txBody>
          <a:bodyPr/>
          <a:lstStyle/>
          <a:p>
            <a:r>
              <a:rPr lang="en-GB" b="0" u="none" dirty="0"/>
              <a:t>Self defined overall stats</a:t>
            </a:r>
          </a:p>
          <a:p>
            <a:pPr lvl="1"/>
            <a:r>
              <a:rPr lang="en-GB" dirty="0"/>
              <a:t>Encoding: Phred33 or Phred64</a:t>
            </a:r>
          </a:p>
        </p:txBody>
      </p:sp>
      <p:sp>
        <p:nvSpPr>
          <p:cNvPr id="11" name="Marcador de fecha 5">
            <a:extLst>
              <a:ext uri="{FF2B5EF4-FFF2-40B4-BE49-F238E27FC236}">
                <a16:creationId xmlns:a16="http://schemas.microsoft.com/office/drawing/2014/main" id="{F9857542-689F-D640-BC1F-71C62A647DC9}"/>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
        <p:nvSpPr>
          <p:cNvPr id="4" name="Rectángulo 3">
            <a:extLst>
              <a:ext uri="{FF2B5EF4-FFF2-40B4-BE49-F238E27FC236}">
                <a16:creationId xmlns:a16="http://schemas.microsoft.com/office/drawing/2014/main" id="{4D908656-2C5E-B8E2-8542-6BFF0B0BA377}"/>
              </a:ext>
            </a:extLst>
          </p:cNvPr>
          <p:cNvSpPr/>
          <p:nvPr/>
        </p:nvSpPr>
        <p:spPr>
          <a:xfrm>
            <a:off x="457200" y="4365104"/>
            <a:ext cx="8435280" cy="2160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5171513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0C13CC-8E86-48F0-A35F-0BD5DDFE4F37}"/>
              </a:ext>
            </a:extLst>
          </p:cNvPr>
          <p:cNvPicPr>
            <a:picLocks noChangeAspect="1"/>
          </p:cNvPicPr>
          <p:nvPr/>
        </p:nvPicPr>
        <p:blipFill>
          <a:blip r:embed="rId3"/>
          <a:stretch>
            <a:fillRect/>
          </a:stretch>
        </p:blipFill>
        <p:spPr>
          <a:xfrm>
            <a:off x="3613" y="2680122"/>
            <a:ext cx="4568387" cy="2621085"/>
          </a:xfrm>
          <a:prstGeom prst="rect">
            <a:avLst/>
          </a:prstGeom>
        </p:spPr>
      </p:pic>
      <p:pic>
        <p:nvPicPr>
          <p:cNvPr id="9" name="Picture 8">
            <a:extLst>
              <a:ext uri="{FF2B5EF4-FFF2-40B4-BE49-F238E27FC236}">
                <a16:creationId xmlns:a16="http://schemas.microsoft.com/office/drawing/2014/main" id="{D68F5D1B-2AEA-49AB-9FCC-C59B2B44AB3C}"/>
              </a:ext>
            </a:extLst>
          </p:cNvPr>
          <p:cNvPicPr>
            <a:picLocks noChangeAspect="1"/>
          </p:cNvPicPr>
          <p:nvPr/>
        </p:nvPicPr>
        <p:blipFill>
          <a:blip r:embed="rId4"/>
          <a:stretch>
            <a:fillRect/>
          </a:stretch>
        </p:blipFill>
        <p:spPr>
          <a:xfrm>
            <a:off x="4419192" y="2680122"/>
            <a:ext cx="4590602" cy="2621086"/>
          </a:xfrm>
          <a:prstGeom prst="rect">
            <a:avLst/>
          </a:prstGeom>
        </p:spPr>
      </p:pic>
      <p:sp>
        <p:nvSpPr>
          <p:cNvPr id="2" name="1 Título"/>
          <p:cNvSpPr>
            <a:spLocks noGrp="1"/>
          </p:cNvSpPr>
          <p:nvPr>
            <p:ph type="title"/>
          </p:nvPr>
        </p:nvSpPr>
        <p:spPr/>
        <p:txBody>
          <a:bodyPr/>
          <a:lstStyle/>
          <a:p>
            <a:r>
              <a:rPr lang="en-GB" dirty="0" err="1"/>
              <a:t>FastQC</a:t>
            </a:r>
            <a:r>
              <a:rPr lang="en-GB" dirty="0"/>
              <a:t>: Basic Statistics</a:t>
            </a:r>
            <a:endParaRPr lang="es-ES" dirty="0"/>
          </a:p>
        </p:txBody>
      </p:sp>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27</a:t>
            </a:fld>
            <a:endParaRPr lang="es-ES"/>
          </a:p>
        </p:txBody>
      </p:sp>
      <p:sp>
        <p:nvSpPr>
          <p:cNvPr id="10" name="2 Marcador de contenido">
            <a:extLst>
              <a:ext uri="{FF2B5EF4-FFF2-40B4-BE49-F238E27FC236}">
                <a16:creationId xmlns:a16="http://schemas.microsoft.com/office/drawing/2014/main" id="{3D6F4A08-BB35-4544-BC82-211901055D8E}"/>
              </a:ext>
            </a:extLst>
          </p:cNvPr>
          <p:cNvSpPr>
            <a:spLocks noGrp="1"/>
          </p:cNvSpPr>
          <p:nvPr>
            <p:ph idx="1"/>
          </p:nvPr>
        </p:nvSpPr>
        <p:spPr>
          <a:xfrm>
            <a:off x="457200" y="1772816"/>
            <a:ext cx="8229600" cy="4209331"/>
          </a:xfrm>
        </p:spPr>
        <p:txBody>
          <a:bodyPr/>
          <a:lstStyle/>
          <a:p>
            <a:r>
              <a:rPr lang="en-GB" b="0" u="none" dirty="0"/>
              <a:t>Self defined overall stats</a:t>
            </a:r>
          </a:p>
          <a:p>
            <a:pPr lvl="1"/>
            <a:r>
              <a:rPr lang="en-GB" dirty="0"/>
              <a:t>Encoding: Phred33 or Phred64</a:t>
            </a:r>
          </a:p>
        </p:txBody>
      </p:sp>
      <p:sp>
        <p:nvSpPr>
          <p:cNvPr id="11" name="Marcador de fecha 5">
            <a:extLst>
              <a:ext uri="{FF2B5EF4-FFF2-40B4-BE49-F238E27FC236}">
                <a16:creationId xmlns:a16="http://schemas.microsoft.com/office/drawing/2014/main" id="{F9857542-689F-D640-BC1F-71C62A647DC9}"/>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23983758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GB" dirty="0" err="1"/>
              <a:t>FastQC</a:t>
            </a:r>
            <a:r>
              <a:rPr lang="en-GB" dirty="0"/>
              <a:t>: Per base sequence quality</a:t>
            </a:r>
            <a:endParaRPr lang="es-ES" dirty="0"/>
          </a:p>
        </p:txBody>
      </p:sp>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28</a:t>
            </a:fld>
            <a:endParaRPr lang="es-ES"/>
          </a:p>
        </p:txBody>
      </p:sp>
      <p:sp>
        <p:nvSpPr>
          <p:cNvPr id="10" name="2 Marcador de contenido">
            <a:extLst>
              <a:ext uri="{FF2B5EF4-FFF2-40B4-BE49-F238E27FC236}">
                <a16:creationId xmlns:a16="http://schemas.microsoft.com/office/drawing/2014/main" id="{3D6F4A08-BB35-4544-BC82-211901055D8E}"/>
              </a:ext>
            </a:extLst>
          </p:cNvPr>
          <p:cNvSpPr>
            <a:spLocks noGrp="1"/>
          </p:cNvSpPr>
          <p:nvPr>
            <p:ph idx="1"/>
          </p:nvPr>
        </p:nvSpPr>
        <p:spPr>
          <a:xfrm>
            <a:off x="457200" y="1772816"/>
            <a:ext cx="8229600" cy="4209331"/>
          </a:xfrm>
        </p:spPr>
        <p:txBody>
          <a:bodyPr/>
          <a:lstStyle/>
          <a:p>
            <a:r>
              <a:rPr lang="en-GB" b="0" u="none" dirty="0"/>
              <a:t>Overview of the range of quality values across all bases at each position in the </a:t>
            </a:r>
            <a:r>
              <a:rPr lang="en-GB" b="0" u="none" dirty="0" err="1"/>
              <a:t>FastQ</a:t>
            </a:r>
            <a:r>
              <a:rPr lang="en-GB" b="0" u="none" dirty="0"/>
              <a:t> file </a:t>
            </a:r>
          </a:p>
          <a:p>
            <a:r>
              <a:rPr lang="en-GB" sz="1600" u="none" dirty="0">
                <a:solidFill>
                  <a:srgbClr val="FF0000"/>
                </a:solidFill>
              </a:rPr>
              <a:t>Median</a:t>
            </a:r>
            <a:r>
              <a:rPr lang="en-GB" sz="1600" u="none" dirty="0"/>
              <a:t>, </a:t>
            </a:r>
            <a:r>
              <a:rPr lang="en-GB" sz="1600" u="none" dirty="0">
                <a:solidFill>
                  <a:srgbClr val="FFC000"/>
                </a:solidFill>
              </a:rPr>
              <a:t>inter-quartile range </a:t>
            </a:r>
            <a:r>
              <a:rPr lang="en-GB" sz="1600" u="none" dirty="0"/>
              <a:t>(25-75%), 10-90% points, </a:t>
            </a:r>
            <a:r>
              <a:rPr lang="en-GB" sz="1600" u="none" dirty="0">
                <a:solidFill>
                  <a:srgbClr val="0070C0"/>
                </a:solidFill>
              </a:rPr>
              <a:t>mean quality</a:t>
            </a:r>
          </a:p>
        </p:txBody>
      </p:sp>
      <p:pic>
        <p:nvPicPr>
          <p:cNvPr id="4" name="Picture 3">
            <a:extLst>
              <a:ext uri="{FF2B5EF4-FFF2-40B4-BE49-F238E27FC236}">
                <a16:creationId xmlns:a16="http://schemas.microsoft.com/office/drawing/2014/main" id="{4F837C88-7FBC-45B5-A484-2FD9538C7194}"/>
              </a:ext>
            </a:extLst>
          </p:cNvPr>
          <p:cNvPicPr>
            <a:picLocks noChangeAspect="1"/>
          </p:cNvPicPr>
          <p:nvPr/>
        </p:nvPicPr>
        <p:blipFill>
          <a:blip r:embed="rId3"/>
          <a:stretch>
            <a:fillRect/>
          </a:stretch>
        </p:blipFill>
        <p:spPr>
          <a:xfrm>
            <a:off x="179512" y="2961985"/>
            <a:ext cx="4306587" cy="3308193"/>
          </a:xfrm>
          <a:prstGeom prst="rect">
            <a:avLst/>
          </a:prstGeom>
        </p:spPr>
      </p:pic>
      <p:pic>
        <p:nvPicPr>
          <p:cNvPr id="5" name="Picture 4">
            <a:extLst>
              <a:ext uri="{FF2B5EF4-FFF2-40B4-BE49-F238E27FC236}">
                <a16:creationId xmlns:a16="http://schemas.microsoft.com/office/drawing/2014/main" id="{3B81B94E-8760-460B-A3AB-D048721842FA}"/>
              </a:ext>
            </a:extLst>
          </p:cNvPr>
          <p:cNvPicPr>
            <a:picLocks noChangeAspect="1"/>
          </p:cNvPicPr>
          <p:nvPr/>
        </p:nvPicPr>
        <p:blipFill>
          <a:blip r:embed="rId4"/>
          <a:stretch>
            <a:fillRect/>
          </a:stretch>
        </p:blipFill>
        <p:spPr>
          <a:xfrm>
            <a:off x="4572000" y="2990042"/>
            <a:ext cx="4169166" cy="3170031"/>
          </a:xfrm>
          <a:prstGeom prst="rect">
            <a:avLst/>
          </a:prstGeom>
        </p:spPr>
      </p:pic>
      <p:sp>
        <p:nvSpPr>
          <p:cNvPr id="9" name="Marcador de fecha 5">
            <a:extLst>
              <a:ext uri="{FF2B5EF4-FFF2-40B4-BE49-F238E27FC236}">
                <a16:creationId xmlns:a16="http://schemas.microsoft.com/office/drawing/2014/main" id="{5083CF9D-AB9A-3C4C-81E9-9C1A1B43EFEF}"/>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15548238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GB" dirty="0" err="1"/>
              <a:t>FastQC</a:t>
            </a:r>
            <a:r>
              <a:rPr lang="en-GB" dirty="0"/>
              <a:t>: Per sequence quality score</a:t>
            </a:r>
            <a:endParaRPr lang="es-ES" dirty="0"/>
          </a:p>
        </p:txBody>
      </p:sp>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29</a:t>
            </a:fld>
            <a:endParaRPr lang="es-ES"/>
          </a:p>
        </p:txBody>
      </p:sp>
      <p:sp>
        <p:nvSpPr>
          <p:cNvPr id="10" name="2 Marcador de contenido">
            <a:extLst>
              <a:ext uri="{FF2B5EF4-FFF2-40B4-BE49-F238E27FC236}">
                <a16:creationId xmlns:a16="http://schemas.microsoft.com/office/drawing/2014/main" id="{3D6F4A08-BB35-4544-BC82-211901055D8E}"/>
              </a:ext>
            </a:extLst>
          </p:cNvPr>
          <p:cNvSpPr>
            <a:spLocks noGrp="1"/>
          </p:cNvSpPr>
          <p:nvPr>
            <p:ph idx="1"/>
          </p:nvPr>
        </p:nvSpPr>
        <p:spPr>
          <a:xfrm>
            <a:off x="457200" y="1772816"/>
            <a:ext cx="8229600" cy="4209331"/>
          </a:xfrm>
        </p:spPr>
        <p:txBody>
          <a:bodyPr/>
          <a:lstStyle/>
          <a:p>
            <a:r>
              <a:rPr lang="en-GB" b="0" u="none" dirty="0"/>
              <a:t>Number of sequences with the same mean quality</a:t>
            </a:r>
          </a:p>
        </p:txBody>
      </p:sp>
      <p:pic>
        <p:nvPicPr>
          <p:cNvPr id="3" name="Picture 2">
            <a:extLst>
              <a:ext uri="{FF2B5EF4-FFF2-40B4-BE49-F238E27FC236}">
                <a16:creationId xmlns:a16="http://schemas.microsoft.com/office/drawing/2014/main" id="{60814A7D-B6BE-4775-AFCB-7ACF02E667A9}"/>
              </a:ext>
            </a:extLst>
          </p:cNvPr>
          <p:cNvPicPr>
            <a:picLocks noChangeAspect="1"/>
          </p:cNvPicPr>
          <p:nvPr/>
        </p:nvPicPr>
        <p:blipFill>
          <a:blip r:embed="rId3"/>
          <a:stretch>
            <a:fillRect/>
          </a:stretch>
        </p:blipFill>
        <p:spPr>
          <a:xfrm>
            <a:off x="35496" y="2564904"/>
            <a:ext cx="4446254" cy="3354192"/>
          </a:xfrm>
          <a:prstGeom prst="rect">
            <a:avLst/>
          </a:prstGeom>
        </p:spPr>
      </p:pic>
      <p:pic>
        <p:nvPicPr>
          <p:cNvPr id="9" name="Picture 8">
            <a:extLst>
              <a:ext uri="{FF2B5EF4-FFF2-40B4-BE49-F238E27FC236}">
                <a16:creationId xmlns:a16="http://schemas.microsoft.com/office/drawing/2014/main" id="{A0F50089-F242-47E4-80AE-44D53D9BF24E}"/>
              </a:ext>
            </a:extLst>
          </p:cNvPr>
          <p:cNvPicPr>
            <a:picLocks noChangeAspect="1"/>
          </p:cNvPicPr>
          <p:nvPr/>
        </p:nvPicPr>
        <p:blipFill>
          <a:blip r:embed="rId4"/>
          <a:stretch>
            <a:fillRect/>
          </a:stretch>
        </p:blipFill>
        <p:spPr>
          <a:xfrm>
            <a:off x="4572000" y="2564454"/>
            <a:ext cx="4518262" cy="3452473"/>
          </a:xfrm>
          <a:prstGeom prst="rect">
            <a:avLst/>
          </a:prstGeom>
        </p:spPr>
      </p:pic>
      <p:sp>
        <p:nvSpPr>
          <p:cNvPr id="11" name="Marcador de fecha 5">
            <a:extLst>
              <a:ext uri="{FF2B5EF4-FFF2-40B4-BE49-F238E27FC236}">
                <a16:creationId xmlns:a16="http://schemas.microsoft.com/office/drawing/2014/main" id="{258CB6EB-F0DD-9A4B-8431-07C30C81A5AE}"/>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39521906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E4BE09B-2576-400F-BB73-128E6E7B3C0A}"/>
              </a:ext>
            </a:extLst>
          </p:cNvPr>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4" name="Slide Number Placeholder 3">
            <a:extLst>
              <a:ext uri="{FF2B5EF4-FFF2-40B4-BE49-F238E27FC236}">
                <a16:creationId xmlns:a16="http://schemas.microsoft.com/office/drawing/2014/main" id="{3251A8A7-E99F-462D-B836-47035F99B415}"/>
              </a:ext>
            </a:extLst>
          </p:cNvPr>
          <p:cNvSpPr>
            <a:spLocks noGrp="1"/>
          </p:cNvSpPr>
          <p:nvPr>
            <p:ph type="sldNum" sz="quarter" idx="12"/>
          </p:nvPr>
        </p:nvSpPr>
        <p:spPr/>
        <p:txBody>
          <a:bodyPr/>
          <a:lstStyle/>
          <a:p>
            <a:fld id="{DD18BE11-CAC0-41C0-BEC2-9926CE80C6A6}" type="slidenum">
              <a:rPr lang="es-ES" smtClean="0"/>
              <a:t>3</a:t>
            </a:fld>
            <a:endParaRPr lang="es-ES" dirty="0"/>
          </a:p>
        </p:txBody>
      </p:sp>
      <p:pic>
        <p:nvPicPr>
          <p:cNvPr id="5" name="3 Imagen">
            <a:extLst>
              <a:ext uri="{FF2B5EF4-FFF2-40B4-BE49-F238E27FC236}">
                <a16:creationId xmlns:a16="http://schemas.microsoft.com/office/drawing/2014/main" id="{96185442-615E-4A16-8569-6AC42F8DB6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9632" y="1777526"/>
            <a:ext cx="2682018" cy="2011514"/>
          </a:xfrm>
          <a:prstGeom prst="rect">
            <a:avLst/>
          </a:prstGeom>
        </p:spPr>
      </p:pic>
      <p:pic>
        <p:nvPicPr>
          <p:cNvPr id="6" name="5 Imagen">
            <a:extLst>
              <a:ext uri="{FF2B5EF4-FFF2-40B4-BE49-F238E27FC236}">
                <a16:creationId xmlns:a16="http://schemas.microsoft.com/office/drawing/2014/main" id="{5B6361C6-9B94-4919-B560-A83F907FEF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3471" y="1711631"/>
            <a:ext cx="3306434" cy="2215952"/>
          </a:xfrm>
          <a:prstGeom prst="rect">
            <a:avLst/>
          </a:prstGeom>
        </p:spPr>
      </p:pic>
      <p:pic>
        <p:nvPicPr>
          <p:cNvPr id="7" name="6 Imagen">
            <a:extLst>
              <a:ext uri="{FF2B5EF4-FFF2-40B4-BE49-F238E27FC236}">
                <a16:creationId xmlns:a16="http://schemas.microsoft.com/office/drawing/2014/main" id="{650B3935-9E03-4210-A67C-AB4236A3A67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528" y="4221088"/>
            <a:ext cx="3115050" cy="2002532"/>
          </a:xfrm>
          <a:prstGeom prst="rect">
            <a:avLst/>
          </a:prstGeom>
        </p:spPr>
      </p:pic>
      <p:sp>
        <p:nvSpPr>
          <p:cNvPr id="8" name="7 CuadroTexto">
            <a:extLst>
              <a:ext uri="{FF2B5EF4-FFF2-40B4-BE49-F238E27FC236}">
                <a16:creationId xmlns:a16="http://schemas.microsoft.com/office/drawing/2014/main" id="{D77C3BE9-6EC1-4D15-A3E9-07FC205F0B01}"/>
              </a:ext>
            </a:extLst>
          </p:cNvPr>
          <p:cNvSpPr txBox="1"/>
          <p:nvPr/>
        </p:nvSpPr>
        <p:spPr>
          <a:xfrm>
            <a:off x="539552" y="1993550"/>
            <a:ext cx="936104" cy="369332"/>
          </a:xfrm>
          <a:prstGeom prst="rect">
            <a:avLst/>
          </a:prstGeom>
          <a:noFill/>
        </p:spPr>
        <p:txBody>
          <a:bodyPr wrap="square" rtlCol="0">
            <a:spAutoFit/>
          </a:bodyPr>
          <a:lstStyle/>
          <a:p>
            <a:r>
              <a:rPr lang="es-ES" dirty="0" err="1"/>
              <a:t>Illumina</a:t>
            </a:r>
            <a:endParaRPr lang="es-ES" dirty="0"/>
          </a:p>
        </p:txBody>
      </p:sp>
      <p:sp>
        <p:nvSpPr>
          <p:cNvPr id="9" name="8 CuadroTexto">
            <a:extLst>
              <a:ext uri="{FF2B5EF4-FFF2-40B4-BE49-F238E27FC236}">
                <a16:creationId xmlns:a16="http://schemas.microsoft.com/office/drawing/2014/main" id="{2B0D9D41-728E-429B-9CA4-C6B458B00F70}"/>
              </a:ext>
            </a:extLst>
          </p:cNvPr>
          <p:cNvSpPr txBox="1"/>
          <p:nvPr/>
        </p:nvSpPr>
        <p:spPr>
          <a:xfrm>
            <a:off x="5949832" y="3915694"/>
            <a:ext cx="936104" cy="369332"/>
          </a:xfrm>
          <a:prstGeom prst="rect">
            <a:avLst/>
          </a:prstGeom>
          <a:noFill/>
        </p:spPr>
        <p:txBody>
          <a:bodyPr wrap="square" rtlCol="0">
            <a:spAutoFit/>
          </a:bodyPr>
          <a:lstStyle/>
          <a:p>
            <a:r>
              <a:rPr lang="es-ES" dirty="0"/>
              <a:t>454</a:t>
            </a:r>
          </a:p>
        </p:txBody>
      </p:sp>
      <p:sp>
        <p:nvSpPr>
          <p:cNvPr id="10" name="11 CuadroTexto">
            <a:extLst>
              <a:ext uri="{FF2B5EF4-FFF2-40B4-BE49-F238E27FC236}">
                <a16:creationId xmlns:a16="http://schemas.microsoft.com/office/drawing/2014/main" id="{0DD83D60-D3C2-4670-802E-55C8AC1D0632}"/>
              </a:ext>
            </a:extLst>
          </p:cNvPr>
          <p:cNvSpPr txBox="1"/>
          <p:nvPr/>
        </p:nvSpPr>
        <p:spPr>
          <a:xfrm>
            <a:off x="6773498" y="3937398"/>
            <a:ext cx="908961" cy="369332"/>
          </a:xfrm>
          <a:prstGeom prst="rect">
            <a:avLst/>
          </a:prstGeom>
          <a:noFill/>
        </p:spPr>
        <p:txBody>
          <a:bodyPr wrap="square" rtlCol="0">
            <a:spAutoFit/>
          </a:bodyPr>
          <a:lstStyle/>
          <a:p>
            <a:r>
              <a:rPr lang="es-ES" dirty="0"/>
              <a:t>.</a:t>
            </a:r>
            <a:r>
              <a:rPr lang="es-ES" dirty="0" err="1"/>
              <a:t>sff</a:t>
            </a:r>
            <a:endParaRPr lang="es-ES" dirty="0"/>
          </a:p>
        </p:txBody>
      </p:sp>
      <p:sp>
        <p:nvSpPr>
          <p:cNvPr id="11" name="12 CuadroTexto">
            <a:extLst>
              <a:ext uri="{FF2B5EF4-FFF2-40B4-BE49-F238E27FC236}">
                <a16:creationId xmlns:a16="http://schemas.microsoft.com/office/drawing/2014/main" id="{1FE9D1CF-8EA4-4964-8E23-4A5CB95783E1}"/>
              </a:ext>
            </a:extLst>
          </p:cNvPr>
          <p:cNvSpPr txBox="1"/>
          <p:nvPr/>
        </p:nvSpPr>
        <p:spPr>
          <a:xfrm>
            <a:off x="2726935" y="5661248"/>
            <a:ext cx="908961" cy="646331"/>
          </a:xfrm>
          <a:prstGeom prst="rect">
            <a:avLst/>
          </a:prstGeom>
          <a:noFill/>
        </p:spPr>
        <p:txBody>
          <a:bodyPr wrap="square" rtlCol="0">
            <a:spAutoFit/>
          </a:bodyPr>
          <a:lstStyle/>
          <a:p>
            <a:r>
              <a:rPr lang="es-ES" dirty="0"/>
              <a:t>.fasta</a:t>
            </a:r>
          </a:p>
          <a:p>
            <a:r>
              <a:rPr lang="es-ES" dirty="0"/>
              <a:t>.</a:t>
            </a:r>
            <a:r>
              <a:rPr lang="es-ES" dirty="0" err="1"/>
              <a:t>qual</a:t>
            </a:r>
            <a:endParaRPr lang="es-ES" dirty="0"/>
          </a:p>
        </p:txBody>
      </p:sp>
      <p:pic>
        <p:nvPicPr>
          <p:cNvPr id="12" name="Imagen 13">
            <a:extLst>
              <a:ext uri="{FF2B5EF4-FFF2-40B4-BE49-F238E27FC236}">
                <a16:creationId xmlns:a16="http://schemas.microsoft.com/office/drawing/2014/main" id="{83AC1AE4-54B7-4238-BA7D-FA90453CD016}"/>
              </a:ext>
            </a:extLst>
          </p:cNvPr>
          <p:cNvPicPr>
            <a:picLocks noChangeAspect="1"/>
          </p:cNvPicPr>
          <p:nvPr/>
        </p:nvPicPr>
        <p:blipFill>
          <a:blip r:embed="rId6"/>
          <a:stretch>
            <a:fillRect/>
          </a:stretch>
        </p:blipFill>
        <p:spPr>
          <a:xfrm>
            <a:off x="4067944" y="4509120"/>
            <a:ext cx="1720667" cy="1233686"/>
          </a:xfrm>
          <a:prstGeom prst="rect">
            <a:avLst/>
          </a:prstGeom>
        </p:spPr>
      </p:pic>
      <p:sp>
        <p:nvSpPr>
          <p:cNvPr id="13" name="9 CuadroTexto">
            <a:extLst>
              <a:ext uri="{FF2B5EF4-FFF2-40B4-BE49-F238E27FC236}">
                <a16:creationId xmlns:a16="http://schemas.microsoft.com/office/drawing/2014/main" id="{5B463DD0-5214-4510-BE10-83A49EDCCD28}"/>
              </a:ext>
            </a:extLst>
          </p:cNvPr>
          <p:cNvSpPr txBox="1"/>
          <p:nvPr/>
        </p:nvSpPr>
        <p:spPr>
          <a:xfrm>
            <a:off x="4572000" y="5661248"/>
            <a:ext cx="1133424" cy="369332"/>
          </a:xfrm>
          <a:prstGeom prst="rect">
            <a:avLst/>
          </a:prstGeom>
          <a:noFill/>
        </p:spPr>
        <p:txBody>
          <a:bodyPr wrap="square" rtlCol="0">
            <a:spAutoFit/>
          </a:bodyPr>
          <a:lstStyle/>
          <a:p>
            <a:r>
              <a:rPr lang="es-ES" dirty="0" err="1"/>
              <a:t>Nanopore</a:t>
            </a:r>
            <a:endParaRPr lang="es-ES" dirty="0"/>
          </a:p>
        </p:txBody>
      </p:sp>
      <p:sp>
        <p:nvSpPr>
          <p:cNvPr id="14" name="Rectángulo 15">
            <a:extLst>
              <a:ext uri="{FF2B5EF4-FFF2-40B4-BE49-F238E27FC236}">
                <a16:creationId xmlns:a16="http://schemas.microsoft.com/office/drawing/2014/main" id="{EDAF3063-56ED-4FE7-994F-9BABC7306985}"/>
              </a:ext>
            </a:extLst>
          </p:cNvPr>
          <p:cNvSpPr/>
          <p:nvPr/>
        </p:nvSpPr>
        <p:spPr>
          <a:xfrm>
            <a:off x="4427984" y="5949280"/>
            <a:ext cx="1516762" cy="369332"/>
          </a:xfrm>
          <a:prstGeom prst="rect">
            <a:avLst/>
          </a:prstGeom>
        </p:spPr>
        <p:txBody>
          <a:bodyPr wrap="none">
            <a:spAutoFit/>
          </a:bodyPr>
          <a:lstStyle/>
          <a:p>
            <a:r>
              <a:rPr lang="es-ES" dirty="0"/>
              <a:t>.fast5 </a:t>
            </a:r>
            <a:r>
              <a:rPr lang="es-ES" dirty="0" err="1"/>
              <a:t>or</a:t>
            </a:r>
            <a:r>
              <a:rPr lang="es-ES" dirty="0"/>
              <a:t> .</a:t>
            </a:r>
            <a:r>
              <a:rPr lang="es-ES" dirty="0" err="1"/>
              <a:t>fastq</a:t>
            </a:r>
            <a:endParaRPr lang="es-ES" dirty="0"/>
          </a:p>
        </p:txBody>
      </p:sp>
      <p:pic>
        <p:nvPicPr>
          <p:cNvPr id="15" name="Imagen 16">
            <a:extLst>
              <a:ext uri="{FF2B5EF4-FFF2-40B4-BE49-F238E27FC236}">
                <a16:creationId xmlns:a16="http://schemas.microsoft.com/office/drawing/2014/main" id="{6AFEAAE6-3A6C-4476-80AC-CB4B6664983A}"/>
              </a:ext>
            </a:extLst>
          </p:cNvPr>
          <p:cNvPicPr>
            <a:picLocks noChangeAspect="1"/>
          </p:cNvPicPr>
          <p:nvPr/>
        </p:nvPicPr>
        <p:blipFill>
          <a:blip r:embed="rId7"/>
          <a:stretch>
            <a:fillRect/>
          </a:stretch>
        </p:blipFill>
        <p:spPr>
          <a:xfrm>
            <a:off x="6372200" y="4293096"/>
            <a:ext cx="2505075" cy="1828800"/>
          </a:xfrm>
          <a:prstGeom prst="rect">
            <a:avLst/>
          </a:prstGeom>
        </p:spPr>
      </p:pic>
      <p:sp>
        <p:nvSpPr>
          <p:cNvPr id="16" name="9 CuadroTexto">
            <a:extLst>
              <a:ext uri="{FF2B5EF4-FFF2-40B4-BE49-F238E27FC236}">
                <a16:creationId xmlns:a16="http://schemas.microsoft.com/office/drawing/2014/main" id="{43B35273-5BC7-438B-AEA3-7B37313104A9}"/>
              </a:ext>
            </a:extLst>
          </p:cNvPr>
          <p:cNvSpPr txBox="1"/>
          <p:nvPr/>
        </p:nvSpPr>
        <p:spPr>
          <a:xfrm>
            <a:off x="6660232" y="5877272"/>
            <a:ext cx="1296144" cy="369332"/>
          </a:xfrm>
          <a:prstGeom prst="rect">
            <a:avLst/>
          </a:prstGeom>
          <a:noFill/>
        </p:spPr>
        <p:txBody>
          <a:bodyPr wrap="square" rtlCol="0">
            <a:spAutoFit/>
          </a:bodyPr>
          <a:lstStyle/>
          <a:p>
            <a:r>
              <a:rPr lang="es-ES" dirty="0" err="1"/>
              <a:t>PacBio</a:t>
            </a:r>
            <a:r>
              <a:rPr lang="es-ES" dirty="0"/>
              <a:t> RSII</a:t>
            </a:r>
          </a:p>
        </p:txBody>
      </p:sp>
      <p:sp>
        <p:nvSpPr>
          <p:cNvPr id="17" name="Rectángulo 18">
            <a:extLst>
              <a:ext uri="{FF2B5EF4-FFF2-40B4-BE49-F238E27FC236}">
                <a16:creationId xmlns:a16="http://schemas.microsoft.com/office/drawing/2014/main" id="{D648C0BA-9384-458B-AAE6-9F39CABBBFD8}"/>
              </a:ext>
            </a:extLst>
          </p:cNvPr>
          <p:cNvSpPr/>
          <p:nvPr/>
        </p:nvSpPr>
        <p:spPr>
          <a:xfrm>
            <a:off x="6876256" y="6165304"/>
            <a:ext cx="766557" cy="646331"/>
          </a:xfrm>
          <a:prstGeom prst="rect">
            <a:avLst/>
          </a:prstGeom>
        </p:spPr>
        <p:txBody>
          <a:bodyPr wrap="none">
            <a:spAutoFit/>
          </a:bodyPr>
          <a:lstStyle/>
          <a:p>
            <a:r>
              <a:rPr lang="es-ES" dirty="0"/>
              <a:t>Bax.h5</a:t>
            </a:r>
          </a:p>
          <a:p>
            <a:r>
              <a:rPr lang="es-ES" dirty="0"/>
              <a:t>fasta</a:t>
            </a:r>
          </a:p>
        </p:txBody>
      </p:sp>
      <p:sp>
        <p:nvSpPr>
          <p:cNvPr id="18" name="1 Título">
            <a:extLst>
              <a:ext uri="{FF2B5EF4-FFF2-40B4-BE49-F238E27FC236}">
                <a16:creationId xmlns:a16="http://schemas.microsoft.com/office/drawing/2014/main" id="{3F41E668-FC2B-4924-9BFF-8514A95D4B67}"/>
              </a:ext>
            </a:extLst>
          </p:cNvPr>
          <p:cNvSpPr txBox="1">
            <a:spLocks/>
          </p:cNvSpPr>
          <p:nvPr/>
        </p:nvSpPr>
        <p:spPr>
          <a:xfrm>
            <a:off x="590872" y="908720"/>
            <a:ext cx="8229600" cy="792088"/>
          </a:xfrm>
          <a:prstGeom prst="rect">
            <a:avLst/>
          </a:prstGeom>
        </p:spPr>
        <p:txBody>
          <a:bodyPr/>
          <a:lstStyle>
            <a:lvl1pPr algn="l" defTabSz="914400" rtl="0" eaLnBrk="1" latinLnBrk="0" hangingPunct="1">
              <a:spcBef>
                <a:spcPct val="0"/>
              </a:spcBef>
              <a:buNone/>
              <a:defRPr sz="2800" kern="1200">
                <a:solidFill>
                  <a:schemeClr val="tx1"/>
                </a:solidFill>
                <a:latin typeface="Consolas" panose="020B0609020204030204" pitchFamily="49" charset="0"/>
                <a:ea typeface="+mj-ea"/>
                <a:cs typeface="+mj-cs"/>
              </a:defRPr>
            </a:lvl1pPr>
          </a:lstStyle>
          <a:p>
            <a:r>
              <a:rPr lang="en-GB" dirty="0"/>
              <a:t>Raw output files format</a:t>
            </a:r>
          </a:p>
        </p:txBody>
      </p:sp>
      <p:sp>
        <p:nvSpPr>
          <p:cNvPr id="19" name="10 CuadroTexto">
            <a:extLst>
              <a:ext uri="{FF2B5EF4-FFF2-40B4-BE49-F238E27FC236}">
                <a16:creationId xmlns:a16="http://schemas.microsoft.com/office/drawing/2014/main" id="{3F4AB490-4B02-4F18-B340-1A606700D961}"/>
              </a:ext>
            </a:extLst>
          </p:cNvPr>
          <p:cNvSpPr txBox="1"/>
          <p:nvPr/>
        </p:nvSpPr>
        <p:spPr>
          <a:xfrm>
            <a:off x="1691680" y="3718362"/>
            <a:ext cx="908961" cy="369332"/>
          </a:xfrm>
          <a:prstGeom prst="rect">
            <a:avLst/>
          </a:prstGeom>
          <a:noFill/>
        </p:spPr>
        <p:txBody>
          <a:bodyPr wrap="square" rtlCol="0">
            <a:spAutoFit/>
          </a:bodyPr>
          <a:lstStyle/>
          <a:p>
            <a:r>
              <a:rPr lang="es-ES" dirty="0"/>
              <a:t>.</a:t>
            </a:r>
            <a:r>
              <a:rPr lang="es-ES" dirty="0" err="1"/>
              <a:t>fastq</a:t>
            </a:r>
            <a:endParaRPr lang="es-ES" dirty="0"/>
          </a:p>
        </p:txBody>
      </p:sp>
      <p:sp>
        <p:nvSpPr>
          <p:cNvPr id="21" name="9 CuadroTexto">
            <a:extLst>
              <a:ext uri="{FF2B5EF4-FFF2-40B4-BE49-F238E27FC236}">
                <a16:creationId xmlns:a16="http://schemas.microsoft.com/office/drawing/2014/main" id="{09BDF664-E53C-4CB1-85EB-E62534829B3C}"/>
              </a:ext>
            </a:extLst>
          </p:cNvPr>
          <p:cNvSpPr txBox="1"/>
          <p:nvPr/>
        </p:nvSpPr>
        <p:spPr>
          <a:xfrm>
            <a:off x="2699792" y="5373216"/>
            <a:ext cx="936104" cy="369332"/>
          </a:xfrm>
          <a:prstGeom prst="rect">
            <a:avLst/>
          </a:prstGeom>
          <a:noFill/>
        </p:spPr>
        <p:txBody>
          <a:bodyPr wrap="square" rtlCol="0">
            <a:spAutoFit/>
          </a:bodyPr>
          <a:lstStyle/>
          <a:p>
            <a:r>
              <a:rPr lang="es-ES" dirty="0" err="1"/>
              <a:t>SOLiD</a:t>
            </a:r>
            <a:endParaRPr lang="es-ES" dirty="0"/>
          </a:p>
        </p:txBody>
      </p:sp>
      <p:sp>
        <p:nvSpPr>
          <p:cNvPr id="22" name="Marcador de fecha 5">
            <a:extLst>
              <a:ext uri="{FF2B5EF4-FFF2-40B4-BE49-F238E27FC236}">
                <a16:creationId xmlns:a16="http://schemas.microsoft.com/office/drawing/2014/main" id="{97091EFD-C02B-AF40-ACE7-F62B6FBDF09A}"/>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26097156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GB" dirty="0" err="1"/>
              <a:t>FastQC</a:t>
            </a:r>
            <a:r>
              <a:rPr lang="en-GB" dirty="0"/>
              <a:t>: Nucleotide related errors</a:t>
            </a:r>
            <a:endParaRPr lang="es-ES" dirty="0"/>
          </a:p>
        </p:txBody>
      </p:sp>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30</a:t>
            </a:fld>
            <a:endParaRPr lang="es-ES"/>
          </a:p>
        </p:txBody>
      </p:sp>
      <p:sp>
        <p:nvSpPr>
          <p:cNvPr id="10" name="2 Marcador de contenido">
            <a:extLst>
              <a:ext uri="{FF2B5EF4-FFF2-40B4-BE49-F238E27FC236}">
                <a16:creationId xmlns:a16="http://schemas.microsoft.com/office/drawing/2014/main" id="{3D6F4A08-BB35-4544-BC82-211901055D8E}"/>
              </a:ext>
            </a:extLst>
          </p:cNvPr>
          <p:cNvSpPr>
            <a:spLocks noGrp="1"/>
          </p:cNvSpPr>
          <p:nvPr>
            <p:ph idx="1"/>
          </p:nvPr>
        </p:nvSpPr>
        <p:spPr>
          <a:xfrm>
            <a:off x="457200" y="1628800"/>
            <a:ext cx="8229600" cy="4209331"/>
          </a:xfrm>
        </p:spPr>
        <p:txBody>
          <a:bodyPr/>
          <a:lstStyle/>
          <a:p>
            <a:r>
              <a:rPr lang="en-GB" b="0" u="none" dirty="0"/>
              <a:t>How expected nucleotide distribution deviates from expected</a:t>
            </a:r>
          </a:p>
          <a:p>
            <a:pPr lvl="1"/>
            <a:r>
              <a:rPr lang="es-ES" dirty="0"/>
              <a:t>P</a:t>
            </a:r>
            <a:r>
              <a:rPr lang="en-GB" dirty="0" err="1"/>
              <a:t>er</a:t>
            </a:r>
            <a:r>
              <a:rPr lang="en-GB" dirty="0"/>
              <a:t> base sequence content</a:t>
            </a:r>
          </a:p>
          <a:p>
            <a:pPr lvl="1"/>
            <a:r>
              <a:rPr lang="es-ES" b="0" u="none" dirty="0"/>
              <a:t>P</a:t>
            </a:r>
            <a:r>
              <a:rPr lang="en-GB" b="0" u="none" dirty="0" err="1"/>
              <a:t>er</a:t>
            </a:r>
            <a:r>
              <a:rPr lang="en-GB" b="0" u="none" dirty="0"/>
              <a:t> base GC content</a:t>
            </a:r>
          </a:p>
          <a:p>
            <a:pPr lvl="1"/>
            <a:r>
              <a:rPr lang="es-ES" dirty="0"/>
              <a:t>P</a:t>
            </a:r>
            <a:r>
              <a:rPr lang="en-GB" dirty="0" err="1"/>
              <a:t>er</a:t>
            </a:r>
            <a:r>
              <a:rPr lang="en-GB" dirty="0"/>
              <a:t> sequence GC content</a:t>
            </a:r>
          </a:p>
          <a:p>
            <a:pPr lvl="1"/>
            <a:r>
              <a:rPr lang="es-ES" b="0" u="none" dirty="0"/>
              <a:t>P</a:t>
            </a:r>
            <a:r>
              <a:rPr lang="en-GB" b="0" u="none" dirty="0" err="1"/>
              <a:t>er</a:t>
            </a:r>
            <a:r>
              <a:rPr lang="en-GB" b="0" u="none" dirty="0"/>
              <a:t> base N content</a:t>
            </a:r>
            <a:endParaRPr lang="es-ES" b="0" u="none" dirty="0"/>
          </a:p>
        </p:txBody>
      </p:sp>
      <p:pic>
        <p:nvPicPr>
          <p:cNvPr id="11" name="3 Imagen">
            <a:extLst>
              <a:ext uri="{FF2B5EF4-FFF2-40B4-BE49-F238E27FC236}">
                <a16:creationId xmlns:a16="http://schemas.microsoft.com/office/drawing/2014/main" id="{F114D364-D87C-4945-BE6D-AF3E17BB934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55096" y="3780738"/>
            <a:ext cx="3349352" cy="2575614"/>
          </a:xfrm>
          <a:prstGeom prst="rect">
            <a:avLst/>
          </a:prstGeom>
        </p:spPr>
      </p:pic>
      <p:pic>
        <p:nvPicPr>
          <p:cNvPr id="12" name="3 Imagen">
            <a:extLst>
              <a:ext uri="{FF2B5EF4-FFF2-40B4-BE49-F238E27FC236}">
                <a16:creationId xmlns:a16="http://schemas.microsoft.com/office/drawing/2014/main" id="{725FE3E4-22AB-46F0-8FFE-E6838B659EF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2930" y="3814199"/>
            <a:ext cx="3456384" cy="2573856"/>
          </a:xfrm>
          <a:prstGeom prst="rect">
            <a:avLst/>
          </a:prstGeom>
        </p:spPr>
      </p:pic>
      <p:sp>
        <p:nvSpPr>
          <p:cNvPr id="9" name="Marcador de fecha 5">
            <a:extLst>
              <a:ext uri="{FF2B5EF4-FFF2-40B4-BE49-F238E27FC236}">
                <a16:creationId xmlns:a16="http://schemas.microsoft.com/office/drawing/2014/main" id="{248F32FB-8BCF-D746-8E17-84F15E8A5454}"/>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11536443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GB" dirty="0" err="1"/>
              <a:t>FastQC</a:t>
            </a:r>
            <a:r>
              <a:rPr lang="en-GB" dirty="0"/>
              <a:t>: Sequence related errors</a:t>
            </a:r>
            <a:endParaRPr lang="es-ES" dirty="0"/>
          </a:p>
        </p:txBody>
      </p:sp>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31</a:t>
            </a:fld>
            <a:endParaRPr lang="es-ES"/>
          </a:p>
        </p:txBody>
      </p:sp>
      <p:sp>
        <p:nvSpPr>
          <p:cNvPr id="10" name="2 Marcador de contenido">
            <a:extLst>
              <a:ext uri="{FF2B5EF4-FFF2-40B4-BE49-F238E27FC236}">
                <a16:creationId xmlns:a16="http://schemas.microsoft.com/office/drawing/2014/main" id="{3D6F4A08-BB35-4544-BC82-211901055D8E}"/>
              </a:ext>
            </a:extLst>
          </p:cNvPr>
          <p:cNvSpPr>
            <a:spLocks noGrp="1"/>
          </p:cNvSpPr>
          <p:nvPr>
            <p:ph idx="1"/>
          </p:nvPr>
        </p:nvSpPr>
        <p:spPr>
          <a:xfrm>
            <a:off x="457200" y="1628800"/>
            <a:ext cx="8229600" cy="4209331"/>
          </a:xfrm>
        </p:spPr>
        <p:txBody>
          <a:bodyPr/>
          <a:lstStyle/>
          <a:p>
            <a:r>
              <a:rPr lang="en-GB" b="0" u="none" dirty="0"/>
              <a:t>How expected nucleotide distribution deviates from expected</a:t>
            </a:r>
          </a:p>
          <a:p>
            <a:pPr lvl="1"/>
            <a:r>
              <a:rPr lang="es-ES" dirty="0" err="1"/>
              <a:t>Sequence</a:t>
            </a:r>
            <a:r>
              <a:rPr lang="es-ES" dirty="0"/>
              <a:t> </a:t>
            </a:r>
            <a:r>
              <a:rPr lang="es-ES" dirty="0" err="1"/>
              <a:t>Length</a:t>
            </a:r>
            <a:r>
              <a:rPr lang="es-ES" dirty="0"/>
              <a:t> </a:t>
            </a:r>
            <a:r>
              <a:rPr lang="es-ES" dirty="0" err="1"/>
              <a:t>Distribution</a:t>
            </a:r>
            <a:r>
              <a:rPr lang="es-ES" dirty="0"/>
              <a:t> - </a:t>
            </a:r>
            <a:r>
              <a:rPr lang="es-ES" dirty="0" err="1"/>
              <a:t>Fragments</a:t>
            </a:r>
            <a:endParaRPr lang="es-ES" dirty="0"/>
          </a:p>
          <a:p>
            <a:pPr lvl="1"/>
            <a:r>
              <a:rPr lang="es-ES" dirty="0" err="1"/>
              <a:t>Sequence</a:t>
            </a:r>
            <a:r>
              <a:rPr lang="es-ES" dirty="0"/>
              <a:t> </a:t>
            </a:r>
            <a:r>
              <a:rPr lang="es-ES" dirty="0" err="1"/>
              <a:t>Duplication</a:t>
            </a:r>
            <a:r>
              <a:rPr lang="es-ES" dirty="0"/>
              <a:t> </a:t>
            </a:r>
            <a:r>
              <a:rPr lang="es-ES" dirty="0" err="1"/>
              <a:t>Levels</a:t>
            </a:r>
            <a:endParaRPr lang="es-ES" dirty="0"/>
          </a:p>
          <a:p>
            <a:pPr lvl="1"/>
            <a:r>
              <a:rPr lang="es-ES" dirty="0" err="1"/>
              <a:t>Overrepresented</a:t>
            </a:r>
            <a:r>
              <a:rPr lang="es-ES" dirty="0"/>
              <a:t> </a:t>
            </a:r>
            <a:r>
              <a:rPr lang="es-ES" dirty="0" err="1"/>
              <a:t>sequences</a:t>
            </a:r>
            <a:endParaRPr lang="es-ES" dirty="0"/>
          </a:p>
          <a:p>
            <a:pPr lvl="1"/>
            <a:r>
              <a:rPr lang="es-ES" dirty="0" err="1"/>
              <a:t>Adapter</a:t>
            </a:r>
            <a:r>
              <a:rPr lang="es-ES" dirty="0"/>
              <a:t> Content</a:t>
            </a:r>
            <a:endParaRPr lang="es-ES" b="0" u="none" dirty="0"/>
          </a:p>
        </p:txBody>
      </p:sp>
      <p:pic>
        <p:nvPicPr>
          <p:cNvPr id="9" name="4 Imagen">
            <a:extLst>
              <a:ext uri="{FF2B5EF4-FFF2-40B4-BE49-F238E27FC236}">
                <a16:creationId xmlns:a16="http://schemas.microsoft.com/office/drawing/2014/main" id="{8221A05D-DC04-49F3-A73B-0A1B155056C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76056" y="3733465"/>
            <a:ext cx="3456385" cy="2602324"/>
          </a:xfrm>
          <a:prstGeom prst="rect">
            <a:avLst/>
          </a:prstGeom>
        </p:spPr>
      </p:pic>
      <p:pic>
        <p:nvPicPr>
          <p:cNvPr id="13" name="Marcador de contenido 5">
            <a:extLst>
              <a:ext uri="{FF2B5EF4-FFF2-40B4-BE49-F238E27FC236}">
                <a16:creationId xmlns:a16="http://schemas.microsoft.com/office/drawing/2014/main" id="{13EB71F6-7B27-43A3-A927-28FEE95FBF1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8436" y="3789977"/>
            <a:ext cx="3456385" cy="2566373"/>
          </a:xfrm>
          <a:prstGeom prst="rect">
            <a:avLst/>
          </a:prstGeom>
        </p:spPr>
      </p:pic>
      <p:sp>
        <p:nvSpPr>
          <p:cNvPr id="11" name="Marcador de fecha 5">
            <a:extLst>
              <a:ext uri="{FF2B5EF4-FFF2-40B4-BE49-F238E27FC236}">
                <a16:creationId xmlns:a16="http://schemas.microsoft.com/office/drawing/2014/main" id="{96693787-E47E-CC43-9417-E171F11467EE}"/>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24300177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s-ES" u="none" dirty="0" err="1"/>
              <a:t>Nanopore</a:t>
            </a:r>
            <a:endParaRPr lang="es-ES" u="none" dirty="0"/>
          </a:p>
        </p:txBody>
      </p:sp>
      <p:sp>
        <p:nvSpPr>
          <p:cNvPr id="2" name="1 Título"/>
          <p:cNvSpPr>
            <a:spLocks noGrp="1"/>
          </p:cNvSpPr>
          <p:nvPr>
            <p:ph type="title"/>
          </p:nvPr>
        </p:nvSpPr>
        <p:spPr/>
        <p:txBody>
          <a:bodyPr/>
          <a:lstStyle/>
          <a:p>
            <a:r>
              <a:rPr lang="en-GB" dirty="0" err="1"/>
              <a:t>FastQC</a:t>
            </a:r>
            <a:r>
              <a:rPr lang="en-GB" dirty="0"/>
              <a:t>: Per base sequence quality</a:t>
            </a:r>
            <a:endParaRPr lang="es-ES" dirty="0"/>
          </a:p>
        </p:txBody>
      </p:sp>
      <p:sp>
        <p:nvSpPr>
          <p:cNvPr id="7" name="Marcador de pie de página 6"/>
          <p:cNvSpPr>
            <a:spLocks noGrp="1"/>
          </p:cNvSpPr>
          <p:nvPr>
            <p:ph type="ftr" sz="quarter" idx="11"/>
          </p:nvPr>
        </p:nvSpPr>
        <p:spPr/>
        <p:txBody>
          <a:bodyPr/>
          <a:lstStyle/>
          <a:p>
            <a:r>
              <a:rPr lang="es-ES_tradnl" dirty="0"/>
              <a:t>Análisis de Genomas Virales a través de la plataforma Galaxy</a:t>
            </a:r>
            <a:endParaRPr lang="es-ES" dirty="0"/>
          </a:p>
        </p:txBody>
      </p:sp>
      <p:sp>
        <p:nvSpPr>
          <p:cNvPr id="8" name="Marcador de número de diapositiva 7"/>
          <p:cNvSpPr>
            <a:spLocks noGrp="1"/>
          </p:cNvSpPr>
          <p:nvPr>
            <p:ph type="sldNum" sz="quarter" idx="12"/>
          </p:nvPr>
        </p:nvSpPr>
        <p:spPr/>
        <p:txBody>
          <a:bodyPr/>
          <a:lstStyle/>
          <a:p>
            <a:fld id="{132FADFE-3B8F-471C-ABF0-DBC7717ECBBC}" type="slidenum">
              <a:rPr lang="es-ES" smtClean="0"/>
              <a:t>32</a:t>
            </a:fld>
            <a:endParaRPr lang="es-ES"/>
          </a:p>
        </p:txBody>
      </p:sp>
      <p:sp>
        <p:nvSpPr>
          <p:cNvPr id="9" name="Marcador de fecha 5">
            <a:extLst>
              <a:ext uri="{FF2B5EF4-FFF2-40B4-BE49-F238E27FC236}">
                <a16:creationId xmlns:a16="http://schemas.microsoft.com/office/drawing/2014/main" id="{7C0D053A-6E6C-4E4B-9556-5B7206BF3360}"/>
              </a:ext>
            </a:extLst>
          </p:cNvPr>
          <p:cNvSpPr>
            <a:spLocks noGrp="1"/>
          </p:cNvSpPr>
          <p:nvPr>
            <p:ph type="dt" sz="half" idx="10"/>
          </p:nvPr>
        </p:nvSpPr>
        <p:spPr>
          <a:xfrm>
            <a:off x="457200" y="6356350"/>
            <a:ext cx="2133600" cy="365125"/>
          </a:xfrm>
        </p:spPr>
        <p:txBody>
          <a:bodyPr/>
          <a:lstStyle/>
          <a:p>
            <a:r>
              <a:rPr lang="en-US" dirty="0"/>
              <a:t>23/11/2021</a:t>
            </a:r>
            <a:endParaRPr lang="es-ES" dirty="0"/>
          </a:p>
        </p:txBody>
      </p:sp>
      <p:pic>
        <p:nvPicPr>
          <p:cNvPr id="10" name="Imagen 9" descr="Gráfico, Histograma&#10;&#10;Descripción generada automáticamente">
            <a:extLst>
              <a:ext uri="{FF2B5EF4-FFF2-40B4-BE49-F238E27FC236}">
                <a16:creationId xmlns:a16="http://schemas.microsoft.com/office/drawing/2014/main" id="{015803A7-E1EB-1B4C-9DE4-2D1942B8253B}"/>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584122" y="1916832"/>
            <a:ext cx="6102678" cy="4476224"/>
          </a:xfrm>
          <a:prstGeom prst="rect">
            <a:avLst/>
          </a:prstGeom>
        </p:spPr>
      </p:pic>
      <p:pic>
        <p:nvPicPr>
          <p:cNvPr id="11" name="Imagen 10" descr="Tabla&#10;&#10;Descripción generada automáticamente">
            <a:extLst>
              <a:ext uri="{FF2B5EF4-FFF2-40B4-BE49-F238E27FC236}">
                <a16:creationId xmlns:a16="http://schemas.microsoft.com/office/drawing/2014/main" id="{60A37EE2-4636-1349-B1CE-FA5F1D1E0F6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925"/>
          <a:stretch/>
        </p:blipFill>
        <p:spPr>
          <a:xfrm>
            <a:off x="183970" y="2406666"/>
            <a:ext cx="4176580" cy="2246470"/>
          </a:xfrm>
          <a:prstGeom prst="rect">
            <a:avLst/>
          </a:prstGeom>
        </p:spPr>
      </p:pic>
    </p:spTree>
    <p:extLst>
      <p:ext uri="{BB962C8B-B14F-4D97-AF65-F5344CB8AC3E}">
        <p14:creationId xmlns:p14="http://schemas.microsoft.com/office/powerpoint/2010/main" val="942107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s-ES" sz="2000" dirty="0" err="1"/>
              <a:t>NanoPlot</a:t>
            </a:r>
            <a:endParaRPr lang="es-ES" dirty="0"/>
          </a:p>
        </p:txBody>
      </p:sp>
      <p:sp>
        <p:nvSpPr>
          <p:cNvPr id="7" name="Marcador de pie de página 6"/>
          <p:cNvSpPr>
            <a:spLocks noGrp="1"/>
          </p:cNvSpPr>
          <p:nvPr>
            <p:ph type="ftr" sz="quarter" idx="11"/>
          </p:nvPr>
        </p:nvSpPr>
        <p:spPr/>
        <p:txBody>
          <a:bodyPr/>
          <a:lstStyle/>
          <a:p>
            <a:r>
              <a:rPr lang="es-ES"/>
              <a:t>Curso iniciación NGS</a:t>
            </a:r>
          </a:p>
        </p:txBody>
      </p:sp>
      <p:sp>
        <p:nvSpPr>
          <p:cNvPr id="8" name="Marcador de número de diapositiva 7"/>
          <p:cNvSpPr>
            <a:spLocks noGrp="1"/>
          </p:cNvSpPr>
          <p:nvPr>
            <p:ph type="sldNum" sz="quarter" idx="12"/>
          </p:nvPr>
        </p:nvSpPr>
        <p:spPr/>
        <p:txBody>
          <a:bodyPr/>
          <a:lstStyle/>
          <a:p>
            <a:fld id="{132FADFE-3B8F-471C-ABF0-DBC7717ECBBC}" type="slidenum">
              <a:rPr lang="es-ES" smtClean="0"/>
              <a:t>33</a:t>
            </a:fld>
            <a:endParaRPr lang="es-ES"/>
          </a:p>
        </p:txBody>
      </p:sp>
      <p:sp>
        <p:nvSpPr>
          <p:cNvPr id="12" name="Marcador de fecha 9">
            <a:extLst>
              <a:ext uri="{FF2B5EF4-FFF2-40B4-BE49-F238E27FC236}">
                <a16:creationId xmlns:a16="http://schemas.microsoft.com/office/drawing/2014/main" id="{70DD1395-0DB9-4DFF-A2A3-D639832CE74E}"/>
              </a:ext>
            </a:extLst>
          </p:cNvPr>
          <p:cNvSpPr>
            <a:spLocks noGrp="1"/>
          </p:cNvSpPr>
          <p:nvPr>
            <p:ph type="dt" sz="half" idx="10"/>
          </p:nvPr>
        </p:nvSpPr>
        <p:spPr>
          <a:xfrm>
            <a:off x="628650" y="6356351"/>
            <a:ext cx="2057400" cy="365125"/>
          </a:xfrm>
        </p:spPr>
        <p:txBody>
          <a:bodyPr/>
          <a:lstStyle/>
          <a:p>
            <a:r>
              <a:rPr lang="en-US" dirty="0"/>
              <a:t>21/05/2021</a:t>
            </a:r>
            <a:endParaRPr lang="es-ES" dirty="0"/>
          </a:p>
        </p:txBody>
      </p:sp>
      <p:sp>
        <p:nvSpPr>
          <p:cNvPr id="11" name="1 Título">
            <a:extLst>
              <a:ext uri="{FF2B5EF4-FFF2-40B4-BE49-F238E27FC236}">
                <a16:creationId xmlns:a16="http://schemas.microsoft.com/office/drawing/2014/main" id="{7C9B9B55-3E28-A048-BC4E-879F39A4102C}"/>
              </a:ext>
            </a:extLst>
          </p:cNvPr>
          <p:cNvSpPr>
            <a:spLocks noGrp="1"/>
          </p:cNvSpPr>
          <p:nvPr>
            <p:ph type="title"/>
          </p:nvPr>
        </p:nvSpPr>
        <p:spPr>
          <a:xfrm>
            <a:off x="457200" y="692696"/>
            <a:ext cx="8229600" cy="792088"/>
          </a:xfrm>
        </p:spPr>
        <p:txBody>
          <a:bodyPr/>
          <a:lstStyle/>
          <a:p>
            <a:r>
              <a:rPr lang="en-GB" dirty="0"/>
              <a:t>Sequencing quality assessment: </a:t>
            </a:r>
            <a:r>
              <a:rPr lang="en-GB" dirty="0" err="1"/>
              <a:t>NanoPlot</a:t>
            </a:r>
            <a:endParaRPr lang="es-ES" dirty="0"/>
          </a:p>
        </p:txBody>
      </p:sp>
      <p:pic>
        <p:nvPicPr>
          <p:cNvPr id="4" name="Imagen 3">
            <a:extLst>
              <a:ext uri="{FF2B5EF4-FFF2-40B4-BE49-F238E27FC236}">
                <a16:creationId xmlns:a16="http://schemas.microsoft.com/office/drawing/2014/main" id="{986ED2C8-37B7-494D-886F-0D681BFCBEAE}"/>
              </a:ext>
            </a:extLst>
          </p:cNvPr>
          <p:cNvPicPr>
            <a:picLocks noChangeAspect="1"/>
          </p:cNvPicPr>
          <p:nvPr/>
        </p:nvPicPr>
        <p:blipFill>
          <a:blip r:embed="rId3"/>
          <a:stretch>
            <a:fillRect/>
          </a:stretch>
        </p:blipFill>
        <p:spPr>
          <a:xfrm>
            <a:off x="5076056" y="1799585"/>
            <a:ext cx="3622485" cy="4556765"/>
          </a:xfrm>
          <a:prstGeom prst="rect">
            <a:avLst/>
          </a:prstGeom>
        </p:spPr>
      </p:pic>
      <p:pic>
        <p:nvPicPr>
          <p:cNvPr id="9" name="Imagen 8">
            <a:extLst>
              <a:ext uri="{FF2B5EF4-FFF2-40B4-BE49-F238E27FC236}">
                <a16:creationId xmlns:a16="http://schemas.microsoft.com/office/drawing/2014/main" id="{DB150844-AEAF-4504-8F4D-55F60B574282}"/>
              </a:ext>
            </a:extLst>
          </p:cNvPr>
          <p:cNvPicPr>
            <a:picLocks noChangeAspect="1"/>
          </p:cNvPicPr>
          <p:nvPr/>
        </p:nvPicPr>
        <p:blipFill>
          <a:blip r:embed="rId4"/>
          <a:stretch>
            <a:fillRect/>
          </a:stretch>
        </p:blipFill>
        <p:spPr>
          <a:xfrm>
            <a:off x="262688" y="2500296"/>
            <a:ext cx="4656223" cy="3856054"/>
          </a:xfrm>
          <a:prstGeom prst="rect">
            <a:avLst/>
          </a:prstGeom>
        </p:spPr>
      </p:pic>
    </p:spTree>
    <p:extLst>
      <p:ext uri="{BB962C8B-B14F-4D97-AF65-F5344CB8AC3E}">
        <p14:creationId xmlns:p14="http://schemas.microsoft.com/office/powerpoint/2010/main" val="8242449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s-ES" u="none" dirty="0" err="1"/>
              <a:t>Miseq</a:t>
            </a:r>
            <a:r>
              <a:rPr lang="es-ES" u="none" dirty="0"/>
              <a:t> </a:t>
            </a:r>
            <a:r>
              <a:rPr lang="es-ES" u="none" dirty="0" err="1"/>
              <a:t>assymetry</a:t>
            </a:r>
            <a:endParaRPr lang="es-ES" u="none" dirty="0"/>
          </a:p>
        </p:txBody>
      </p:sp>
      <p:sp>
        <p:nvSpPr>
          <p:cNvPr id="2" name="1 Título"/>
          <p:cNvSpPr>
            <a:spLocks noGrp="1"/>
          </p:cNvSpPr>
          <p:nvPr>
            <p:ph type="title"/>
          </p:nvPr>
        </p:nvSpPr>
        <p:spPr/>
        <p:txBody>
          <a:bodyPr/>
          <a:lstStyle/>
          <a:p>
            <a:r>
              <a:rPr lang="en-GB" dirty="0" err="1"/>
              <a:t>FastQC</a:t>
            </a:r>
            <a:r>
              <a:rPr lang="en-GB" dirty="0"/>
              <a:t>: Per base sequence quality</a:t>
            </a:r>
            <a:endParaRPr lang="es-ES" dirty="0"/>
          </a:p>
        </p:txBody>
      </p:sp>
      <p:pic>
        <p:nvPicPr>
          <p:cNvPr id="4" name="3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20888"/>
            <a:ext cx="4644008" cy="3816424"/>
          </a:xfrm>
          <a:prstGeom prst="rect">
            <a:avLst/>
          </a:prstGeom>
        </p:spPr>
      </p:pic>
      <p:pic>
        <p:nvPicPr>
          <p:cNvPr id="5" name="4 Imagen"/>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9992" y="2553201"/>
            <a:ext cx="4633644" cy="3684111"/>
          </a:xfrm>
          <a:prstGeom prst="rect">
            <a:avLst/>
          </a:prstGeom>
        </p:spPr>
      </p:pic>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34</a:t>
            </a:fld>
            <a:endParaRPr lang="es-ES"/>
          </a:p>
        </p:txBody>
      </p:sp>
      <p:sp>
        <p:nvSpPr>
          <p:cNvPr id="9" name="Marcador de fecha 5">
            <a:extLst>
              <a:ext uri="{FF2B5EF4-FFF2-40B4-BE49-F238E27FC236}">
                <a16:creationId xmlns:a16="http://schemas.microsoft.com/office/drawing/2014/main" id="{7C0D053A-6E6C-4E4B-9556-5B7206BF3360}"/>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5549469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s-ES" u="none" dirty="0"/>
              <a:t>SMRT </a:t>
            </a:r>
            <a:r>
              <a:rPr lang="es-ES" u="none" dirty="0" err="1"/>
              <a:t>PacBio</a:t>
            </a:r>
            <a:endParaRPr lang="es-ES" u="none" dirty="0"/>
          </a:p>
        </p:txBody>
      </p:sp>
      <p:sp>
        <p:nvSpPr>
          <p:cNvPr id="2" name="1 Título"/>
          <p:cNvSpPr>
            <a:spLocks noGrp="1"/>
          </p:cNvSpPr>
          <p:nvPr>
            <p:ph type="title"/>
          </p:nvPr>
        </p:nvSpPr>
        <p:spPr/>
        <p:txBody>
          <a:bodyPr/>
          <a:lstStyle/>
          <a:p>
            <a:r>
              <a:rPr lang="en-GB" dirty="0" err="1"/>
              <a:t>FastQC</a:t>
            </a:r>
            <a:r>
              <a:rPr lang="en-GB" dirty="0"/>
              <a:t>: Per base sequence quality</a:t>
            </a:r>
            <a:endParaRPr lang="es-ES" dirty="0"/>
          </a:p>
        </p:txBody>
      </p:sp>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35</a:t>
            </a:fld>
            <a:endParaRPr lang="es-ES"/>
          </a:p>
        </p:txBody>
      </p:sp>
      <p:pic>
        <p:nvPicPr>
          <p:cNvPr id="9" name="Picture 8">
            <a:extLst>
              <a:ext uri="{FF2B5EF4-FFF2-40B4-BE49-F238E27FC236}">
                <a16:creationId xmlns:a16="http://schemas.microsoft.com/office/drawing/2014/main" id="{71888310-FC03-4AAC-97E2-4F191780AF8C}"/>
              </a:ext>
            </a:extLst>
          </p:cNvPr>
          <p:cNvPicPr>
            <a:picLocks noChangeAspect="1"/>
          </p:cNvPicPr>
          <p:nvPr/>
        </p:nvPicPr>
        <p:blipFill>
          <a:blip r:embed="rId3"/>
          <a:stretch>
            <a:fillRect/>
          </a:stretch>
        </p:blipFill>
        <p:spPr>
          <a:xfrm>
            <a:off x="0" y="2488807"/>
            <a:ext cx="4572000" cy="3534220"/>
          </a:xfrm>
          <a:prstGeom prst="rect">
            <a:avLst/>
          </a:prstGeom>
        </p:spPr>
      </p:pic>
      <p:pic>
        <p:nvPicPr>
          <p:cNvPr id="10" name="Picture 9">
            <a:extLst>
              <a:ext uri="{FF2B5EF4-FFF2-40B4-BE49-F238E27FC236}">
                <a16:creationId xmlns:a16="http://schemas.microsoft.com/office/drawing/2014/main" id="{013CAE62-0796-474B-8B86-05D6D0F41663}"/>
              </a:ext>
            </a:extLst>
          </p:cNvPr>
          <p:cNvPicPr>
            <a:picLocks noChangeAspect="1"/>
          </p:cNvPicPr>
          <p:nvPr/>
        </p:nvPicPr>
        <p:blipFill>
          <a:blip r:embed="rId4"/>
          <a:stretch>
            <a:fillRect/>
          </a:stretch>
        </p:blipFill>
        <p:spPr>
          <a:xfrm>
            <a:off x="4703515" y="2686631"/>
            <a:ext cx="4332981" cy="3336396"/>
          </a:xfrm>
          <a:prstGeom prst="rect">
            <a:avLst/>
          </a:prstGeom>
        </p:spPr>
      </p:pic>
      <p:sp>
        <p:nvSpPr>
          <p:cNvPr id="11" name="Marcador de fecha 5">
            <a:extLst>
              <a:ext uri="{FF2B5EF4-FFF2-40B4-BE49-F238E27FC236}">
                <a16:creationId xmlns:a16="http://schemas.microsoft.com/office/drawing/2014/main" id="{5B062231-13F2-7345-807A-4EA3CE7EDD4C}"/>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27884381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3 Imagen">
            <a:extLst>
              <a:ext uri="{FF2B5EF4-FFF2-40B4-BE49-F238E27FC236}">
                <a16:creationId xmlns:a16="http://schemas.microsoft.com/office/drawing/2014/main" id="{8967E5E2-5EA6-4EF1-B297-393D2B89D6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4048" y="3000545"/>
            <a:ext cx="4056652" cy="3450849"/>
          </a:xfrm>
          <a:prstGeom prst="rect">
            <a:avLst/>
          </a:prstGeom>
        </p:spPr>
      </p:pic>
      <p:sp>
        <p:nvSpPr>
          <p:cNvPr id="3" name="2 Marcador de contenido"/>
          <p:cNvSpPr>
            <a:spLocks noGrp="1"/>
          </p:cNvSpPr>
          <p:nvPr>
            <p:ph idx="1"/>
          </p:nvPr>
        </p:nvSpPr>
        <p:spPr>
          <a:xfrm>
            <a:off x="467544" y="1649883"/>
            <a:ext cx="4824535" cy="4443413"/>
          </a:xfrm>
        </p:spPr>
        <p:txBody>
          <a:bodyPr>
            <a:normAutofit/>
          </a:bodyPr>
          <a:lstStyle/>
          <a:p>
            <a:r>
              <a:rPr lang="es-ES" u="none" dirty="0" err="1"/>
              <a:t>Remove</a:t>
            </a:r>
            <a:r>
              <a:rPr lang="es-ES" u="none" dirty="0"/>
              <a:t> residual </a:t>
            </a:r>
            <a:r>
              <a:rPr lang="es-ES" u="none" dirty="0" err="1"/>
              <a:t>adapters</a:t>
            </a:r>
            <a:endParaRPr lang="es-ES" u="none" dirty="0"/>
          </a:p>
          <a:p>
            <a:pPr lvl="1"/>
            <a:r>
              <a:rPr lang="es-ES" dirty="0" err="1"/>
              <a:t>Depending</a:t>
            </a:r>
            <a:r>
              <a:rPr lang="es-ES" dirty="0"/>
              <a:t> </a:t>
            </a:r>
            <a:r>
              <a:rPr lang="es-ES" dirty="0" err="1"/>
              <a:t>on</a:t>
            </a:r>
            <a:r>
              <a:rPr lang="es-ES" dirty="0"/>
              <a:t> </a:t>
            </a:r>
            <a:r>
              <a:rPr lang="es-ES" dirty="0" err="1"/>
              <a:t>used</a:t>
            </a:r>
            <a:r>
              <a:rPr lang="es-ES" dirty="0"/>
              <a:t> </a:t>
            </a:r>
            <a:r>
              <a:rPr lang="es-ES" dirty="0" err="1"/>
              <a:t>library</a:t>
            </a:r>
            <a:endParaRPr lang="es-ES" dirty="0"/>
          </a:p>
          <a:p>
            <a:endParaRPr lang="es-ES" dirty="0"/>
          </a:p>
          <a:p>
            <a:r>
              <a:rPr lang="es-ES" u="none" dirty="0" err="1"/>
              <a:t>Filtering</a:t>
            </a:r>
            <a:r>
              <a:rPr lang="es-ES" u="none" dirty="0"/>
              <a:t> </a:t>
            </a:r>
            <a:r>
              <a:rPr lang="es-ES" u="none" dirty="0" err="1"/>
              <a:t>parameters</a:t>
            </a:r>
            <a:endParaRPr lang="es-ES" u="none" dirty="0"/>
          </a:p>
          <a:p>
            <a:pPr lvl="1"/>
            <a:r>
              <a:rPr lang="es-ES" sz="1600" dirty="0" err="1"/>
              <a:t>Quality</a:t>
            </a:r>
            <a:r>
              <a:rPr lang="es-ES" sz="1600" dirty="0"/>
              <a:t> </a:t>
            </a:r>
            <a:r>
              <a:rPr lang="es-ES" sz="1600" dirty="0" err="1"/>
              <a:t>filtering</a:t>
            </a:r>
            <a:endParaRPr lang="es-ES" sz="1600" dirty="0"/>
          </a:p>
          <a:p>
            <a:pPr lvl="2"/>
            <a:r>
              <a:rPr lang="en-GB" sz="1450" dirty="0"/>
              <a:t>Overall</a:t>
            </a:r>
            <a:r>
              <a:rPr lang="es-ES" sz="1450" dirty="0"/>
              <a:t> mean </a:t>
            </a:r>
            <a:r>
              <a:rPr lang="en-GB" sz="1450" dirty="0"/>
              <a:t>quality</a:t>
            </a:r>
            <a:endParaRPr lang="es-ES" sz="1450" dirty="0"/>
          </a:p>
          <a:p>
            <a:pPr lvl="2"/>
            <a:r>
              <a:rPr lang="es-ES" sz="1450" dirty="0"/>
              <a:t>Local mean </a:t>
            </a:r>
            <a:r>
              <a:rPr lang="es-ES" sz="1450" dirty="0" err="1"/>
              <a:t>quality</a:t>
            </a:r>
            <a:endParaRPr lang="es-ES" sz="1450" dirty="0"/>
          </a:p>
          <a:p>
            <a:pPr lvl="3"/>
            <a:r>
              <a:rPr lang="es-ES" sz="1450" dirty="0" err="1"/>
              <a:t>Sequence</a:t>
            </a:r>
            <a:r>
              <a:rPr lang="es-ES" sz="1450" dirty="0"/>
              <a:t> </a:t>
            </a:r>
            <a:r>
              <a:rPr lang="es-ES" sz="1450" dirty="0" err="1"/>
              <a:t>end</a:t>
            </a:r>
            <a:endParaRPr lang="es-ES" sz="1450" dirty="0"/>
          </a:p>
          <a:p>
            <a:pPr lvl="3"/>
            <a:r>
              <a:rPr lang="es-ES" sz="1450" dirty="0" err="1"/>
              <a:t>Sliding</a:t>
            </a:r>
            <a:r>
              <a:rPr lang="es-ES" sz="1450" dirty="0"/>
              <a:t> </a:t>
            </a:r>
            <a:r>
              <a:rPr lang="es-ES" sz="1450" dirty="0" err="1"/>
              <a:t>window</a:t>
            </a:r>
            <a:endParaRPr lang="es-ES" sz="1450" dirty="0"/>
          </a:p>
          <a:p>
            <a:pPr lvl="1"/>
            <a:r>
              <a:rPr lang="es-ES" sz="1600" dirty="0" err="1"/>
              <a:t>Size</a:t>
            </a:r>
            <a:r>
              <a:rPr lang="es-ES" sz="1600" dirty="0"/>
              <a:t> </a:t>
            </a:r>
            <a:r>
              <a:rPr lang="es-ES" sz="1600" dirty="0" err="1"/>
              <a:t>filtering</a:t>
            </a:r>
            <a:endParaRPr lang="es-ES" sz="1600" dirty="0"/>
          </a:p>
          <a:p>
            <a:pPr lvl="2"/>
            <a:r>
              <a:rPr lang="es-ES" sz="1450" dirty="0" err="1"/>
              <a:t>Overall</a:t>
            </a:r>
            <a:r>
              <a:rPr lang="es-ES" sz="1450" dirty="0"/>
              <a:t> </a:t>
            </a:r>
            <a:r>
              <a:rPr lang="es-ES" sz="1450" dirty="0" err="1"/>
              <a:t>sequence</a:t>
            </a:r>
            <a:r>
              <a:rPr lang="es-ES" sz="1450" dirty="0"/>
              <a:t> </a:t>
            </a:r>
            <a:r>
              <a:rPr lang="es-ES" sz="1450" dirty="0" err="1"/>
              <a:t>size</a:t>
            </a:r>
            <a:endParaRPr lang="es-ES" sz="1450" dirty="0"/>
          </a:p>
          <a:p>
            <a:pPr lvl="2"/>
            <a:r>
              <a:rPr lang="es-ES" sz="1450" dirty="0" err="1"/>
              <a:t>Remaining</a:t>
            </a:r>
            <a:r>
              <a:rPr lang="es-ES" sz="1450" dirty="0"/>
              <a:t> </a:t>
            </a:r>
            <a:r>
              <a:rPr lang="es-ES" sz="1450" dirty="0" err="1"/>
              <a:t>sequence</a:t>
            </a:r>
            <a:r>
              <a:rPr lang="es-ES" sz="1450" dirty="0"/>
              <a:t> </a:t>
            </a:r>
            <a:r>
              <a:rPr lang="es-ES" sz="1450" dirty="0" err="1"/>
              <a:t>size</a:t>
            </a:r>
            <a:r>
              <a:rPr lang="es-ES" sz="1450" dirty="0"/>
              <a:t> after </a:t>
            </a:r>
            <a:r>
              <a:rPr lang="es-ES" sz="1450" dirty="0" err="1"/>
              <a:t>filtering</a:t>
            </a:r>
            <a:endParaRPr lang="es-ES" sz="1450" dirty="0"/>
          </a:p>
        </p:txBody>
      </p:sp>
      <p:sp>
        <p:nvSpPr>
          <p:cNvPr id="2" name="1 Título"/>
          <p:cNvSpPr>
            <a:spLocks noGrp="1"/>
          </p:cNvSpPr>
          <p:nvPr>
            <p:ph type="title"/>
          </p:nvPr>
        </p:nvSpPr>
        <p:spPr/>
        <p:txBody>
          <a:bodyPr/>
          <a:lstStyle/>
          <a:p>
            <a:r>
              <a:rPr lang="es-ES" dirty="0" err="1"/>
              <a:t>Sequence</a:t>
            </a:r>
            <a:r>
              <a:rPr lang="es-ES" dirty="0"/>
              <a:t> </a:t>
            </a:r>
            <a:r>
              <a:rPr lang="es-ES" dirty="0" err="1"/>
              <a:t>filtering</a:t>
            </a:r>
            <a:endParaRPr lang="es-ES" dirty="0"/>
          </a:p>
        </p:txBody>
      </p:sp>
      <p:sp>
        <p:nvSpPr>
          <p:cNvPr id="5" name="Marcador de pie de página 4"/>
          <p:cNvSpPr>
            <a:spLocks noGrp="1"/>
          </p:cNvSpPr>
          <p:nvPr>
            <p:ph type="ftr" sz="quarter" idx="11"/>
          </p:nvPr>
        </p:nvSpPr>
        <p:spPr/>
        <p:txBody>
          <a:bodyPr/>
          <a:lstStyle/>
          <a:p>
            <a:r>
              <a:rPr lang="es-ES_tradnl"/>
              <a:t>Secuenciación de genomas  bacterianos: herramientas y aplicaciones</a:t>
            </a:r>
            <a:endParaRPr lang="es-ES" dirty="0"/>
          </a:p>
        </p:txBody>
      </p:sp>
      <p:sp>
        <p:nvSpPr>
          <p:cNvPr id="6" name="Marcador de número de diapositiva 5"/>
          <p:cNvSpPr>
            <a:spLocks noGrp="1"/>
          </p:cNvSpPr>
          <p:nvPr>
            <p:ph type="sldNum" sz="quarter" idx="12"/>
          </p:nvPr>
        </p:nvSpPr>
        <p:spPr/>
        <p:txBody>
          <a:bodyPr/>
          <a:lstStyle/>
          <a:p>
            <a:fld id="{132FADFE-3B8F-471C-ABF0-DBC7717ECBBC}" type="slidenum">
              <a:rPr lang="es-ES" smtClean="0"/>
              <a:t>36</a:t>
            </a:fld>
            <a:endParaRPr lang="es-ES"/>
          </a:p>
        </p:txBody>
      </p:sp>
      <p:cxnSp>
        <p:nvCxnSpPr>
          <p:cNvPr id="9" name="Straight Connector 8">
            <a:extLst>
              <a:ext uri="{FF2B5EF4-FFF2-40B4-BE49-F238E27FC236}">
                <a16:creationId xmlns:a16="http://schemas.microsoft.com/office/drawing/2014/main" id="{37811596-4B5A-46E8-B8DB-88CC5B335A6C}"/>
              </a:ext>
            </a:extLst>
          </p:cNvPr>
          <p:cNvCxnSpPr>
            <a:cxnSpLocks/>
          </p:cNvCxnSpPr>
          <p:nvPr/>
        </p:nvCxnSpPr>
        <p:spPr>
          <a:xfrm>
            <a:off x="5148064" y="4725969"/>
            <a:ext cx="379416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89FEEFB-0315-48CE-B998-100CBA9873E4}"/>
              </a:ext>
            </a:extLst>
          </p:cNvPr>
          <p:cNvCxnSpPr>
            <a:cxnSpLocks/>
          </p:cNvCxnSpPr>
          <p:nvPr/>
        </p:nvCxnSpPr>
        <p:spPr>
          <a:xfrm>
            <a:off x="8676456" y="3212976"/>
            <a:ext cx="0" cy="300843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1B57C74-CA64-4042-A7CC-89AB117B9626}"/>
              </a:ext>
            </a:extLst>
          </p:cNvPr>
          <p:cNvSpPr txBox="1"/>
          <p:nvPr/>
        </p:nvSpPr>
        <p:spPr>
          <a:xfrm>
            <a:off x="8147527" y="2913502"/>
            <a:ext cx="1057858" cy="369332"/>
          </a:xfrm>
          <a:prstGeom prst="rect">
            <a:avLst/>
          </a:prstGeom>
          <a:noFill/>
        </p:spPr>
        <p:txBody>
          <a:bodyPr wrap="square" rtlCol="0">
            <a:spAutoFit/>
          </a:bodyPr>
          <a:lstStyle/>
          <a:p>
            <a:r>
              <a:rPr lang="en-GB" dirty="0"/>
              <a:t>Size</a:t>
            </a:r>
          </a:p>
        </p:txBody>
      </p:sp>
      <p:sp>
        <p:nvSpPr>
          <p:cNvPr id="16" name="TextBox 15">
            <a:extLst>
              <a:ext uri="{FF2B5EF4-FFF2-40B4-BE49-F238E27FC236}">
                <a16:creationId xmlns:a16="http://schemas.microsoft.com/office/drawing/2014/main" id="{2202AF5F-2CAE-41D2-9EC9-D9D11636EF47}"/>
              </a:ext>
            </a:extLst>
          </p:cNvPr>
          <p:cNvSpPr txBox="1"/>
          <p:nvPr/>
        </p:nvSpPr>
        <p:spPr>
          <a:xfrm>
            <a:off x="5292080" y="4752563"/>
            <a:ext cx="1057858" cy="369332"/>
          </a:xfrm>
          <a:prstGeom prst="rect">
            <a:avLst/>
          </a:prstGeom>
          <a:noFill/>
        </p:spPr>
        <p:txBody>
          <a:bodyPr wrap="square" rtlCol="0">
            <a:spAutoFit/>
          </a:bodyPr>
          <a:lstStyle/>
          <a:p>
            <a:r>
              <a:rPr lang="en-GB" dirty="0"/>
              <a:t>Quality</a:t>
            </a:r>
          </a:p>
        </p:txBody>
      </p:sp>
      <p:sp>
        <p:nvSpPr>
          <p:cNvPr id="12" name="Marcador de fecha 5">
            <a:extLst>
              <a:ext uri="{FF2B5EF4-FFF2-40B4-BE49-F238E27FC236}">
                <a16:creationId xmlns:a16="http://schemas.microsoft.com/office/drawing/2014/main" id="{A69E57AC-64C5-3544-9B11-246439E2EE68}"/>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33027459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1811957"/>
            <a:ext cx="8229600" cy="4209331"/>
          </a:xfrm>
        </p:spPr>
        <p:txBody>
          <a:bodyPr/>
          <a:lstStyle/>
          <a:p>
            <a:r>
              <a:rPr lang="es-ES" sz="2400" b="0" u="none" dirty="0" err="1"/>
              <a:t>Illumina</a:t>
            </a:r>
            <a:r>
              <a:rPr lang="es-ES" b="0" u="none" dirty="0"/>
              <a:t>:</a:t>
            </a:r>
          </a:p>
          <a:p>
            <a:pPr lvl="1"/>
            <a:r>
              <a:rPr lang="es-ES" b="1" u="none" dirty="0" err="1"/>
              <a:t>Fastp</a:t>
            </a:r>
            <a:endParaRPr lang="es-ES" b="1" dirty="0"/>
          </a:p>
          <a:p>
            <a:pPr lvl="1"/>
            <a:r>
              <a:rPr lang="es-ES" b="1" u="none" dirty="0" err="1"/>
              <a:t>Trimmomatic</a:t>
            </a:r>
            <a:endParaRPr lang="es-ES" b="1" u="none" dirty="0"/>
          </a:p>
          <a:p>
            <a:pPr lvl="1"/>
            <a:r>
              <a:rPr lang="es-ES" dirty="0" err="1"/>
              <a:t>Trim</a:t>
            </a:r>
            <a:r>
              <a:rPr lang="es-ES" dirty="0"/>
              <a:t> </a:t>
            </a:r>
            <a:r>
              <a:rPr lang="es-ES" dirty="0" err="1"/>
              <a:t>galore</a:t>
            </a:r>
            <a:r>
              <a:rPr lang="es-ES" dirty="0"/>
              <a:t>!</a:t>
            </a:r>
          </a:p>
          <a:p>
            <a:r>
              <a:rPr lang="es-ES" sz="2400" b="0" u="none" dirty="0" err="1"/>
              <a:t>Nanopore</a:t>
            </a:r>
            <a:r>
              <a:rPr lang="es-ES" sz="2400" b="0" u="none" dirty="0"/>
              <a:t>:</a:t>
            </a:r>
          </a:p>
          <a:p>
            <a:pPr lvl="1"/>
            <a:r>
              <a:rPr lang="es-ES" dirty="0" err="1"/>
              <a:t>Nanofilt</a:t>
            </a:r>
            <a:endParaRPr lang="es-ES" dirty="0"/>
          </a:p>
          <a:p>
            <a:pPr lvl="1"/>
            <a:r>
              <a:rPr lang="es-ES" dirty="0"/>
              <a:t>ARTIC </a:t>
            </a:r>
            <a:r>
              <a:rPr lang="es-ES" dirty="0" err="1"/>
              <a:t>guppyplex</a:t>
            </a:r>
            <a:endParaRPr lang="es-ES" b="0" u="none" dirty="0"/>
          </a:p>
        </p:txBody>
      </p:sp>
      <p:sp>
        <p:nvSpPr>
          <p:cNvPr id="2" name="1 Título"/>
          <p:cNvSpPr>
            <a:spLocks noGrp="1"/>
          </p:cNvSpPr>
          <p:nvPr>
            <p:ph type="title"/>
          </p:nvPr>
        </p:nvSpPr>
        <p:spPr/>
        <p:txBody>
          <a:bodyPr/>
          <a:lstStyle/>
          <a:p>
            <a:r>
              <a:rPr lang="en-GB" dirty="0"/>
              <a:t>Sequencing quality filtering</a:t>
            </a:r>
            <a:endParaRPr lang="es-ES" dirty="0"/>
          </a:p>
        </p:txBody>
      </p:sp>
      <p:sp>
        <p:nvSpPr>
          <p:cNvPr id="6" name="Marcador de pie de página 5"/>
          <p:cNvSpPr>
            <a:spLocks noGrp="1"/>
          </p:cNvSpPr>
          <p:nvPr>
            <p:ph type="ftr" sz="quarter" idx="11"/>
          </p:nvPr>
        </p:nvSpPr>
        <p:spPr/>
        <p:txBody>
          <a:bodyPr/>
          <a:lstStyle/>
          <a:p>
            <a:r>
              <a:rPr lang="es-ES_tradnl" dirty="0"/>
              <a:t>Análisis de Genomas Virales a través de la plataforma Galaxy</a:t>
            </a:r>
            <a:endParaRPr lang="es-ES" dirty="0"/>
          </a:p>
        </p:txBody>
      </p:sp>
      <p:sp>
        <p:nvSpPr>
          <p:cNvPr id="7" name="Marcador de número de diapositiva 6"/>
          <p:cNvSpPr>
            <a:spLocks noGrp="1"/>
          </p:cNvSpPr>
          <p:nvPr>
            <p:ph type="sldNum" sz="quarter" idx="12"/>
          </p:nvPr>
        </p:nvSpPr>
        <p:spPr/>
        <p:txBody>
          <a:bodyPr/>
          <a:lstStyle/>
          <a:p>
            <a:fld id="{132FADFE-3B8F-471C-ABF0-DBC7717ECBBC}" type="slidenum">
              <a:rPr lang="es-ES" smtClean="0"/>
              <a:t>37</a:t>
            </a:fld>
            <a:endParaRPr lang="es-ES"/>
          </a:p>
        </p:txBody>
      </p:sp>
      <p:sp>
        <p:nvSpPr>
          <p:cNvPr id="11" name="Marcador de fecha 5">
            <a:extLst>
              <a:ext uri="{FF2B5EF4-FFF2-40B4-BE49-F238E27FC236}">
                <a16:creationId xmlns:a16="http://schemas.microsoft.com/office/drawing/2014/main" id="{EC55AB05-534C-7F4E-9628-FA94D1AB5D6E}"/>
              </a:ext>
            </a:extLst>
          </p:cNvPr>
          <p:cNvSpPr>
            <a:spLocks noGrp="1"/>
          </p:cNvSpPr>
          <p:nvPr>
            <p:ph type="dt" sz="half" idx="10"/>
          </p:nvPr>
        </p:nvSpPr>
        <p:spPr>
          <a:xfrm>
            <a:off x="457200" y="6356350"/>
            <a:ext cx="2133600" cy="365125"/>
          </a:xfrm>
        </p:spPr>
        <p:txBody>
          <a:bodyPr/>
          <a:lstStyle/>
          <a:p>
            <a:r>
              <a:rPr lang="en-US" dirty="0"/>
              <a:t>23/11/2021</a:t>
            </a:r>
            <a:endParaRPr lang="es-ES" dirty="0"/>
          </a:p>
        </p:txBody>
      </p:sp>
    </p:spTree>
    <p:extLst>
      <p:ext uri="{BB962C8B-B14F-4D97-AF65-F5344CB8AC3E}">
        <p14:creationId xmlns:p14="http://schemas.microsoft.com/office/powerpoint/2010/main" val="14833142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s-ES" sz="2000" dirty="0" err="1"/>
              <a:t>Fastp</a:t>
            </a:r>
            <a:endParaRPr lang="es-ES" dirty="0"/>
          </a:p>
        </p:txBody>
      </p:sp>
      <p:sp>
        <p:nvSpPr>
          <p:cNvPr id="7" name="Marcador de pie de página 6"/>
          <p:cNvSpPr>
            <a:spLocks noGrp="1"/>
          </p:cNvSpPr>
          <p:nvPr>
            <p:ph type="ftr" sz="quarter" idx="11"/>
          </p:nvPr>
        </p:nvSpPr>
        <p:spPr/>
        <p:txBody>
          <a:bodyPr/>
          <a:lstStyle/>
          <a:p>
            <a:r>
              <a:rPr lang="es-ES"/>
              <a:t>Curso iniciación NGS</a:t>
            </a:r>
          </a:p>
        </p:txBody>
      </p:sp>
      <p:sp>
        <p:nvSpPr>
          <p:cNvPr id="8" name="Marcador de número de diapositiva 7"/>
          <p:cNvSpPr>
            <a:spLocks noGrp="1"/>
          </p:cNvSpPr>
          <p:nvPr>
            <p:ph type="sldNum" sz="quarter" idx="12"/>
          </p:nvPr>
        </p:nvSpPr>
        <p:spPr/>
        <p:txBody>
          <a:bodyPr/>
          <a:lstStyle/>
          <a:p>
            <a:fld id="{132FADFE-3B8F-471C-ABF0-DBC7717ECBBC}" type="slidenum">
              <a:rPr lang="es-ES" smtClean="0"/>
              <a:t>38</a:t>
            </a:fld>
            <a:endParaRPr lang="es-ES"/>
          </a:p>
        </p:txBody>
      </p:sp>
      <p:sp>
        <p:nvSpPr>
          <p:cNvPr id="12" name="Marcador de fecha 9">
            <a:extLst>
              <a:ext uri="{FF2B5EF4-FFF2-40B4-BE49-F238E27FC236}">
                <a16:creationId xmlns:a16="http://schemas.microsoft.com/office/drawing/2014/main" id="{70DD1395-0DB9-4DFF-A2A3-D639832CE74E}"/>
              </a:ext>
            </a:extLst>
          </p:cNvPr>
          <p:cNvSpPr>
            <a:spLocks noGrp="1"/>
          </p:cNvSpPr>
          <p:nvPr>
            <p:ph type="dt" sz="half" idx="10"/>
          </p:nvPr>
        </p:nvSpPr>
        <p:spPr>
          <a:xfrm>
            <a:off x="628650" y="6356351"/>
            <a:ext cx="2057400" cy="365125"/>
          </a:xfrm>
        </p:spPr>
        <p:txBody>
          <a:bodyPr/>
          <a:lstStyle/>
          <a:p>
            <a:r>
              <a:rPr lang="en-US" dirty="0"/>
              <a:t>21/05/2021</a:t>
            </a:r>
            <a:endParaRPr lang="es-ES" dirty="0"/>
          </a:p>
        </p:txBody>
      </p:sp>
      <p:pic>
        <p:nvPicPr>
          <p:cNvPr id="5" name="Imagen 4" descr="Tabla&#10;&#10;Descripción generada automáticamente">
            <a:extLst>
              <a:ext uri="{FF2B5EF4-FFF2-40B4-BE49-F238E27FC236}">
                <a16:creationId xmlns:a16="http://schemas.microsoft.com/office/drawing/2014/main" id="{1124EF13-6221-DD4F-BDD3-5FA20855421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2511"/>
          <a:stretch/>
        </p:blipFill>
        <p:spPr>
          <a:xfrm>
            <a:off x="746918" y="2348880"/>
            <a:ext cx="3681065" cy="4032448"/>
          </a:xfrm>
          <a:prstGeom prst="rect">
            <a:avLst/>
          </a:prstGeom>
        </p:spPr>
      </p:pic>
      <p:pic>
        <p:nvPicPr>
          <p:cNvPr id="13" name="Imagen 12" descr="Gráfico, Gráfico de líneas&#10;&#10;Descripción generada automáticamente">
            <a:extLst>
              <a:ext uri="{FF2B5EF4-FFF2-40B4-BE49-F238E27FC236}">
                <a16:creationId xmlns:a16="http://schemas.microsoft.com/office/drawing/2014/main" id="{70731EB5-056D-3E46-B014-91063E5A11E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17082" y="2420888"/>
            <a:ext cx="4519414" cy="3678760"/>
          </a:xfrm>
          <a:prstGeom prst="rect">
            <a:avLst/>
          </a:prstGeom>
        </p:spPr>
      </p:pic>
      <p:sp>
        <p:nvSpPr>
          <p:cNvPr id="11" name="1 Título">
            <a:extLst>
              <a:ext uri="{FF2B5EF4-FFF2-40B4-BE49-F238E27FC236}">
                <a16:creationId xmlns:a16="http://schemas.microsoft.com/office/drawing/2014/main" id="{7C9B9B55-3E28-A048-BC4E-879F39A4102C}"/>
              </a:ext>
            </a:extLst>
          </p:cNvPr>
          <p:cNvSpPr>
            <a:spLocks noGrp="1"/>
          </p:cNvSpPr>
          <p:nvPr>
            <p:ph type="title"/>
          </p:nvPr>
        </p:nvSpPr>
        <p:spPr>
          <a:xfrm>
            <a:off x="457200" y="692696"/>
            <a:ext cx="8229600" cy="792088"/>
          </a:xfrm>
        </p:spPr>
        <p:txBody>
          <a:bodyPr/>
          <a:lstStyle/>
          <a:p>
            <a:r>
              <a:rPr lang="en-GB" dirty="0"/>
              <a:t>Sequencing quality filtering: </a:t>
            </a:r>
            <a:r>
              <a:rPr lang="en-GB" dirty="0" err="1"/>
              <a:t>fastp</a:t>
            </a:r>
            <a:endParaRPr lang="es-ES" dirty="0"/>
          </a:p>
        </p:txBody>
      </p:sp>
    </p:spTree>
    <p:extLst>
      <p:ext uri="{BB962C8B-B14F-4D97-AF65-F5344CB8AC3E}">
        <p14:creationId xmlns:p14="http://schemas.microsoft.com/office/powerpoint/2010/main" val="10334217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GB" dirty="0"/>
              <a:t>Sequencing quality filtering: </a:t>
            </a:r>
            <a:r>
              <a:rPr lang="es-ES" sz="2800" dirty="0" err="1"/>
              <a:t>Trimmomatic</a:t>
            </a:r>
            <a:endParaRPr lang="en-GB" dirty="0"/>
          </a:p>
        </p:txBody>
      </p:sp>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39</a:t>
            </a:fld>
            <a:endParaRPr lang="es-ES"/>
          </a:p>
        </p:txBody>
      </p:sp>
      <p:sp>
        <p:nvSpPr>
          <p:cNvPr id="9" name="1 Título">
            <a:extLst>
              <a:ext uri="{FF2B5EF4-FFF2-40B4-BE49-F238E27FC236}">
                <a16:creationId xmlns:a16="http://schemas.microsoft.com/office/drawing/2014/main" id="{45FA0F98-2733-4406-804E-A1731AF1CD6F}"/>
              </a:ext>
            </a:extLst>
          </p:cNvPr>
          <p:cNvSpPr txBox="1">
            <a:spLocks/>
          </p:cNvSpPr>
          <p:nvPr/>
        </p:nvSpPr>
        <p:spPr>
          <a:xfrm>
            <a:off x="609600" y="845096"/>
            <a:ext cx="8229600" cy="792088"/>
          </a:xfrm>
          <a:prstGeom prst="rect">
            <a:avLst/>
          </a:prstGeom>
        </p:spPr>
        <p:txBody>
          <a:bodyPr vert="horz" lIns="91440" tIns="45720" rIns="91440" bIns="45720" rtlCol="0" anchor="ctr">
            <a:noAutofit/>
          </a:bodyPr>
          <a:lstStyle>
            <a:lvl1pPr algn="l" defTabSz="914400" rtl="0" eaLnBrk="1" latinLnBrk="0" hangingPunct="1">
              <a:spcBef>
                <a:spcPct val="0"/>
              </a:spcBef>
              <a:buNone/>
              <a:defRPr sz="2800" kern="1200">
                <a:solidFill>
                  <a:schemeClr val="tx1"/>
                </a:solidFill>
                <a:latin typeface="Consolas" panose="020B0609020204030204" pitchFamily="49" charset="0"/>
                <a:ea typeface="+mj-ea"/>
                <a:cs typeface="+mj-cs"/>
              </a:defRPr>
            </a:lvl1pPr>
          </a:lstStyle>
          <a:p>
            <a:endParaRPr lang="en-GB" dirty="0"/>
          </a:p>
        </p:txBody>
      </p:sp>
      <p:pic>
        <p:nvPicPr>
          <p:cNvPr id="4" name="Picture 3">
            <a:extLst>
              <a:ext uri="{FF2B5EF4-FFF2-40B4-BE49-F238E27FC236}">
                <a16:creationId xmlns:a16="http://schemas.microsoft.com/office/drawing/2014/main" id="{B6CA80BB-8A9B-49C5-9625-7E3E906F2622}"/>
              </a:ext>
            </a:extLst>
          </p:cNvPr>
          <p:cNvPicPr>
            <a:picLocks noChangeAspect="1"/>
          </p:cNvPicPr>
          <p:nvPr/>
        </p:nvPicPr>
        <p:blipFill>
          <a:blip r:embed="rId3"/>
          <a:stretch>
            <a:fillRect/>
          </a:stretch>
        </p:blipFill>
        <p:spPr>
          <a:xfrm>
            <a:off x="0" y="2411420"/>
            <a:ext cx="9144000" cy="3681876"/>
          </a:xfrm>
          <a:prstGeom prst="rect">
            <a:avLst/>
          </a:prstGeom>
        </p:spPr>
      </p:pic>
      <p:sp>
        <p:nvSpPr>
          <p:cNvPr id="8" name="Marcador de fecha 5">
            <a:extLst>
              <a:ext uri="{FF2B5EF4-FFF2-40B4-BE49-F238E27FC236}">
                <a16:creationId xmlns:a16="http://schemas.microsoft.com/office/drawing/2014/main" id="{979DE3BB-08ED-D646-802D-F507CE54BE9D}"/>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
        <p:nvSpPr>
          <p:cNvPr id="3" name="2 Marcador de contenido">
            <a:extLst>
              <a:ext uri="{FF2B5EF4-FFF2-40B4-BE49-F238E27FC236}">
                <a16:creationId xmlns:a16="http://schemas.microsoft.com/office/drawing/2014/main" id="{4E1C499B-52E4-2167-DF30-1E8924A796AA}"/>
              </a:ext>
            </a:extLst>
          </p:cNvPr>
          <p:cNvSpPr>
            <a:spLocks noGrp="1"/>
          </p:cNvSpPr>
          <p:nvPr>
            <p:ph idx="1"/>
          </p:nvPr>
        </p:nvSpPr>
        <p:spPr>
          <a:xfrm>
            <a:off x="457200" y="1916832"/>
            <a:ext cx="8229600" cy="4209331"/>
          </a:xfrm>
        </p:spPr>
        <p:txBody>
          <a:bodyPr/>
          <a:lstStyle/>
          <a:p>
            <a:r>
              <a:rPr lang="es-ES" sz="2000" dirty="0" err="1"/>
              <a:t>Trimmomatic</a:t>
            </a:r>
            <a:endParaRPr lang="es-ES" dirty="0"/>
          </a:p>
        </p:txBody>
      </p:sp>
    </p:spTree>
    <p:extLst>
      <p:ext uri="{BB962C8B-B14F-4D97-AF65-F5344CB8AC3E}">
        <p14:creationId xmlns:p14="http://schemas.microsoft.com/office/powerpoint/2010/main" val="660056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30FDD7CF-D457-4417-B632-035F2260E95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Effect>
                      <a14:saturation sat="200000"/>
                    </a14:imgEffect>
                  </a14:imgLayer>
                </a14:imgProps>
              </a:ext>
            </a:extLst>
          </a:blip>
          <a:stretch>
            <a:fillRect/>
          </a:stretch>
        </p:blipFill>
        <p:spPr>
          <a:xfrm>
            <a:off x="1259632" y="2852936"/>
            <a:ext cx="6515274" cy="1009408"/>
          </a:xfrm>
          <a:prstGeom prst="rect">
            <a:avLst/>
          </a:prstGeom>
        </p:spPr>
      </p:pic>
      <p:sp>
        <p:nvSpPr>
          <p:cNvPr id="3" name="2 Marcador de contenido"/>
          <p:cNvSpPr>
            <a:spLocks noGrp="1"/>
          </p:cNvSpPr>
          <p:nvPr>
            <p:ph idx="1"/>
          </p:nvPr>
        </p:nvSpPr>
        <p:spPr/>
        <p:txBody>
          <a:bodyPr/>
          <a:lstStyle/>
          <a:p>
            <a:r>
              <a:rPr lang="en-GB" b="0" u="none" dirty="0"/>
              <a:t>Is</a:t>
            </a:r>
            <a:r>
              <a:rPr lang="es-ES" b="0" u="none" dirty="0"/>
              <a:t> a FASTA file </a:t>
            </a:r>
            <a:r>
              <a:rPr lang="en-GB" b="0" u="none" dirty="0"/>
              <a:t>with</a:t>
            </a:r>
            <a:r>
              <a:rPr lang="es-ES" b="0" u="none" dirty="0"/>
              <a:t> </a:t>
            </a:r>
            <a:r>
              <a:rPr lang="en-GB" b="0" u="none" dirty="0"/>
              <a:t>quality</a:t>
            </a:r>
            <a:r>
              <a:rPr lang="es-ES" b="0" u="none" dirty="0"/>
              <a:t> </a:t>
            </a:r>
            <a:r>
              <a:rPr lang="en-GB" b="0" u="none" dirty="0"/>
              <a:t>information</a:t>
            </a:r>
          </a:p>
          <a:p>
            <a:r>
              <a:rPr lang="en-GB" b="0" u="none" dirty="0"/>
              <a:t>Within</a:t>
            </a:r>
            <a:r>
              <a:rPr lang="es-ES" b="0" u="none" dirty="0"/>
              <a:t> HTS, FASTA </a:t>
            </a:r>
            <a:r>
              <a:rPr lang="en-GB" b="0" u="none" dirty="0"/>
              <a:t>contain</a:t>
            </a:r>
            <a:r>
              <a:rPr lang="es-ES" b="0" u="none" dirty="0"/>
              <a:t> </a:t>
            </a:r>
            <a:r>
              <a:rPr lang="en-GB" b="0" u="none" dirty="0"/>
              <a:t>genomes</a:t>
            </a:r>
            <a:r>
              <a:rPr lang="es-ES" b="0" u="none" dirty="0"/>
              <a:t> y FASTQ </a:t>
            </a:r>
            <a:r>
              <a:rPr lang="en-GB" b="0" u="none" dirty="0"/>
              <a:t>reads</a:t>
            </a:r>
          </a:p>
        </p:txBody>
      </p:sp>
      <p:pic>
        <p:nvPicPr>
          <p:cNvPr id="4" name="3 Imagen"/>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3648" y="4221088"/>
            <a:ext cx="6287732" cy="1212107"/>
          </a:xfrm>
          <a:prstGeom prst="rect">
            <a:avLst/>
          </a:prstGeom>
        </p:spPr>
      </p:pic>
      <p:sp>
        <p:nvSpPr>
          <p:cNvPr id="5" name="4 Rectángulo"/>
          <p:cNvSpPr/>
          <p:nvPr/>
        </p:nvSpPr>
        <p:spPr>
          <a:xfrm>
            <a:off x="1403648" y="5013176"/>
            <a:ext cx="6192688" cy="216024"/>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cxnSp>
        <p:nvCxnSpPr>
          <p:cNvPr id="7" name="6 Conector recto de flecha"/>
          <p:cNvCxnSpPr>
            <a:cxnSpLocks/>
          </p:cNvCxnSpPr>
          <p:nvPr/>
        </p:nvCxnSpPr>
        <p:spPr>
          <a:xfrm flipH="1">
            <a:off x="1403648" y="5229200"/>
            <a:ext cx="48972" cy="2880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8" name="7 CuadroTexto"/>
          <p:cNvSpPr txBox="1"/>
          <p:nvPr/>
        </p:nvSpPr>
        <p:spPr>
          <a:xfrm>
            <a:off x="467544" y="5590981"/>
            <a:ext cx="2520280" cy="369332"/>
          </a:xfrm>
          <a:prstGeom prst="rect">
            <a:avLst/>
          </a:prstGeom>
          <a:noFill/>
        </p:spPr>
        <p:txBody>
          <a:bodyPr wrap="square" rtlCol="0">
            <a:spAutoFit/>
          </a:bodyPr>
          <a:lstStyle/>
          <a:p>
            <a:r>
              <a:rPr lang="en-GB" dirty="0"/>
              <a:t>Quality</a:t>
            </a:r>
            <a:r>
              <a:rPr lang="es-ES" dirty="0"/>
              <a:t>: must be 1 bit </a:t>
            </a:r>
          </a:p>
        </p:txBody>
      </p:sp>
      <p:sp>
        <p:nvSpPr>
          <p:cNvPr id="9" name="8 Rectángulo"/>
          <p:cNvSpPr/>
          <p:nvPr/>
        </p:nvSpPr>
        <p:spPr>
          <a:xfrm>
            <a:off x="1403648" y="4509120"/>
            <a:ext cx="6192688" cy="28803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cxnSp>
        <p:nvCxnSpPr>
          <p:cNvPr id="10" name="9 Conector recto de flecha"/>
          <p:cNvCxnSpPr>
            <a:cxnSpLocks/>
          </p:cNvCxnSpPr>
          <p:nvPr/>
        </p:nvCxnSpPr>
        <p:spPr>
          <a:xfrm flipH="1">
            <a:off x="7020272" y="4221088"/>
            <a:ext cx="288032" cy="22619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11 CuadroTexto"/>
          <p:cNvSpPr txBox="1"/>
          <p:nvPr/>
        </p:nvSpPr>
        <p:spPr>
          <a:xfrm>
            <a:off x="7213260" y="3923764"/>
            <a:ext cx="1175164" cy="369332"/>
          </a:xfrm>
          <a:prstGeom prst="rect">
            <a:avLst/>
          </a:prstGeom>
          <a:noFill/>
        </p:spPr>
        <p:txBody>
          <a:bodyPr wrap="square" rtlCol="0">
            <a:spAutoFit/>
          </a:bodyPr>
          <a:lstStyle/>
          <a:p>
            <a:r>
              <a:rPr lang="en-GB" b="1" dirty="0"/>
              <a:t>Sequence</a:t>
            </a:r>
          </a:p>
        </p:txBody>
      </p:sp>
      <p:sp>
        <p:nvSpPr>
          <p:cNvPr id="11" name="Marcador de pie de página 10"/>
          <p:cNvSpPr>
            <a:spLocks noGrp="1"/>
          </p:cNvSpPr>
          <p:nvPr>
            <p:ph type="ftr" sz="quarter" idx="11"/>
          </p:nvPr>
        </p:nvSpPr>
        <p:spPr/>
        <p:txBody>
          <a:bodyPr/>
          <a:lstStyle/>
          <a:p>
            <a:r>
              <a:rPr lang="es-ES_tradnl" dirty="0"/>
              <a:t>Secuenciación de genomas  bacterianos: herramientas y aplicaciones</a:t>
            </a:r>
            <a:endParaRPr lang="es-ES" dirty="0"/>
          </a:p>
        </p:txBody>
      </p:sp>
      <p:sp>
        <p:nvSpPr>
          <p:cNvPr id="13" name="Marcador de número de diapositiva 12"/>
          <p:cNvSpPr>
            <a:spLocks noGrp="1"/>
          </p:cNvSpPr>
          <p:nvPr>
            <p:ph type="sldNum" sz="quarter" idx="12"/>
          </p:nvPr>
        </p:nvSpPr>
        <p:spPr/>
        <p:txBody>
          <a:bodyPr/>
          <a:lstStyle/>
          <a:p>
            <a:fld id="{132FADFE-3B8F-471C-ABF0-DBC7717ECBBC}" type="slidenum">
              <a:rPr lang="es-ES" smtClean="0"/>
              <a:t>4</a:t>
            </a:fld>
            <a:endParaRPr lang="es-ES" dirty="0"/>
          </a:p>
        </p:txBody>
      </p:sp>
      <p:sp>
        <p:nvSpPr>
          <p:cNvPr id="17" name="8 Rectángulo">
            <a:extLst>
              <a:ext uri="{FF2B5EF4-FFF2-40B4-BE49-F238E27FC236}">
                <a16:creationId xmlns:a16="http://schemas.microsoft.com/office/drawing/2014/main" id="{C331A139-F0C6-4A9C-A257-03DE5D49CB87}"/>
              </a:ext>
            </a:extLst>
          </p:cNvPr>
          <p:cNvSpPr/>
          <p:nvPr/>
        </p:nvSpPr>
        <p:spPr>
          <a:xfrm>
            <a:off x="1297086" y="3068960"/>
            <a:ext cx="6515274" cy="70061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cxnSp>
        <p:nvCxnSpPr>
          <p:cNvPr id="18" name="9 Conector recto de flecha">
            <a:extLst>
              <a:ext uri="{FF2B5EF4-FFF2-40B4-BE49-F238E27FC236}">
                <a16:creationId xmlns:a16="http://schemas.microsoft.com/office/drawing/2014/main" id="{5E4A25B9-A235-47A1-B1E1-911E09924B40}"/>
              </a:ext>
            </a:extLst>
          </p:cNvPr>
          <p:cNvCxnSpPr>
            <a:cxnSpLocks/>
          </p:cNvCxnSpPr>
          <p:nvPr/>
        </p:nvCxnSpPr>
        <p:spPr>
          <a:xfrm flipH="1" flipV="1">
            <a:off x="7020272" y="3830995"/>
            <a:ext cx="288032" cy="17406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 name="1 Título">
            <a:extLst>
              <a:ext uri="{FF2B5EF4-FFF2-40B4-BE49-F238E27FC236}">
                <a16:creationId xmlns:a16="http://schemas.microsoft.com/office/drawing/2014/main" id="{560F3344-E213-4803-911F-01EA37EBD8CD}"/>
              </a:ext>
            </a:extLst>
          </p:cNvPr>
          <p:cNvSpPr txBox="1">
            <a:spLocks/>
          </p:cNvSpPr>
          <p:nvPr/>
        </p:nvSpPr>
        <p:spPr>
          <a:xfrm>
            <a:off x="467544" y="754135"/>
            <a:ext cx="8229600" cy="792088"/>
          </a:xfrm>
          <a:prstGeom prst="rect">
            <a:avLst/>
          </a:prstGeom>
        </p:spPr>
        <p:txBody>
          <a:bodyPr vert="horz" lIns="91440" tIns="45720" rIns="91440" bIns="45720" rtlCol="0" anchor="ctr">
            <a:noAutofit/>
          </a:bodyPr>
          <a:lstStyle>
            <a:lvl1pPr algn="l" defTabSz="914400" rtl="0" eaLnBrk="1" latinLnBrk="0" hangingPunct="1">
              <a:spcBef>
                <a:spcPct val="0"/>
              </a:spcBef>
              <a:buNone/>
              <a:defRPr sz="2800" kern="1200">
                <a:solidFill>
                  <a:schemeClr val="tx1"/>
                </a:solidFill>
                <a:latin typeface="Consolas" panose="020B0609020204030204" pitchFamily="49" charset="0"/>
                <a:ea typeface="+mj-ea"/>
                <a:cs typeface="+mj-cs"/>
              </a:defRPr>
            </a:lvl1pPr>
          </a:lstStyle>
          <a:p>
            <a:r>
              <a:rPr lang="es-ES" dirty="0"/>
              <a:t>FASTQ </a:t>
            </a:r>
            <a:r>
              <a:rPr lang="es-ES" dirty="0" err="1"/>
              <a:t>format</a:t>
            </a:r>
            <a:endParaRPr lang="es-ES" dirty="0"/>
          </a:p>
        </p:txBody>
      </p:sp>
      <p:sp>
        <p:nvSpPr>
          <p:cNvPr id="20" name="Marcador de fecha 5">
            <a:extLst>
              <a:ext uri="{FF2B5EF4-FFF2-40B4-BE49-F238E27FC236}">
                <a16:creationId xmlns:a16="http://schemas.microsoft.com/office/drawing/2014/main" id="{030D0DA2-08E1-C64D-8025-0253B09FD5C7}"/>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33560207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s-ES" sz="2000" dirty="0" err="1"/>
              <a:t>Trim</a:t>
            </a:r>
            <a:r>
              <a:rPr lang="es-ES" sz="2000" dirty="0"/>
              <a:t> </a:t>
            </a:r>
            <a:r>
              <a:rPr lang="es-ES" sz="2000" dirty="0" err="1"/>
              <a:t>Galore</a:t>
            </a:r>
            <a:r>
              <a:rPr lang="es-ES" sz="2000" dirty="0"/>
              <a:t>!</a:t>
            </a:r>
            <a:endParaRPr lang="es-ES" dirty="0"/>
          </a:p>
        </p:txBody>
      </p:sp>
      <p:sp>
        <p:nvSpPr>
          <p:cNvPr id="7" name="Marcador de pie de página 6"/>
          <p:cNvSpPr>
            <a:spLocks noGrp="1"/>
          </p:cNvSpPr>
          <p:nvPr>
            <p:ph type="ftr" sz="quarter" idx="11"/>
          </p:nvPr>
        </p:nvSpPr>
        <p:spPr/>
        <p:txBody>
          <a:bodyPr/>
          <a:lstStyle/>
          <a:p>
            <a:r>
              <a:rPr lang="es-ES"/>
              <a:t>Curso iniciación NGS</a:t>
            </a:r>
          </a:p>
        </p:txBody>
      </p:sp>
      <p:sp>
        <p:nvSpPr>
          <p:cNvPr id="8" name="Marcador de número de diapositiva 7"/>
          <p:cNvSpPr>
            <a:spLocks noGrp="1"/>
          </p:cNvSpPr>
          <p:nvPr>
            <p:ph type="sldNum" sz="quarter" idx="12"/>
          </p:nvPr>
        </p:nvSpPr>
        <p:spPr/>
        <p:txBody>
          <a:bodyPr/>
          <a:lstStyle/>
          <a:p>
            <a:fld id="{132FADFE-3B8F-471C-ABF0-DBC7717ECBBC}" type="slidenum">
              <a:rPr lang="es-ES" smtClean="0"/>
              <a:t>40</a:t>
            </a:fld>
            <a:endParaRPr lang="es-ES"/>
          </a:p>
        </p:txBody>
      </p:sp>
      <p:sp>
        <p:nvSpPr>
          <p:cNvPr id="12" name="Marcador de fecha 9">
            <a:extLst>
              <a:ext uri="{FF2B5EF4-FFF2-40B4-BE49-F238E27FC236}">
                <a16:creationId xmlns:a16="http://schemas.microsoft.com/office/drawing/2014/main" id="{70DD1395-0DB9-4DFF-A2A3-D639832CE74E}"/>
              </a:ext>
            </a:extLst>
          </p:cNvPr>
          <p:cNvSpPr>
            <a:spLocks noGrp="1"/>
          </p:cNvSpPr>
          <p:nvPr>
            <p:ph type="dt" sz="half" idx="10"/>
          </p:nvPr>
        </p:nvSpPr>
        <p:spPr>
          <a:xfrm>
            <a:off x="628650" y="6356351"/>
            <a:ext cx="2057400" cy="365125"/>
          </a:xfrm>
        </p:spPr>
        <p:txBody>
          <a:bodyPr/>
          <a:lstStyle/>
          <a:p>
            <a:r>
              <a:rPr lang="en-US" dirty="0"/>
              <a:t>21/05/2021</a:t>
            </a:r>
            <a:endParaRPr lang="es-ES" dirty="0"/>
          </a:p>
        </p:txBody>
      </p:sp>
      <p:sp>
        <p:nvSpPr>
          <p:cNvPr id="11" name="1 Título">
            <a:extLst>
              <a:ext uri="{FF2B5EF4-FFF2-40B4-BE49-F238E27FC236}">
                <a16:creationId xmlns:a16="http://schemas.microsoft.com/office/drawing/2014/main" id="{7C9B9B55-3E28-A048-BC4E-879F39A4102C}"/>
              </a:ext>
            </a:extLst>
          </p:cNvPr>
          <p:cNvSpPr>
            <a:spLocks noGrp="1"/>
          </p:cNvSpPr>
          <p:nvPr>
            <p:ph type="title"/>
          </p:nvPr>
        </p:nvSpPr>
        <p:spPr>
          <a:xfrm>
            <a:off x="457200" y="692696"/>
            <a:ext cx="8579296" cy="792088"/>
          </a:xfrm>
        </p:spPr>
        <p:txBody>
          <a:bodyPr/>
          <a:lstStyle/>
          <a:p>
            <a:r>
              <a:rPr lang="en-GB" dirty="0"/>
              <a:t>Sequencing quality filtering: </a:t>
            </a:r>
            <a:r>
              <a:rPr lang="es-ES" sz="2800" dirty="0" err="1"/>
              <a:t>Trim</a:t>
            </a:r>
            <a:r>
              <a:rPr lang="es-ES" sz="2800" dirty="0"/>
              <a:t> </a:t>
            </a:r>
            <a:r>
              <a:rPr lang="es-ES" sz="2800" dirty="0" err="1"/>
              <a:t>Galore</a:t>
            </a:r>
            <a:r>
              <a:rPr lang="es-ES" sz="2800" dirty="0"/>
              <a:t>!</a:t>
            </a:r>
            <a:endParaRPr lang="es-ES" dirty="0"/>
          </a:p>
        </p:txBody>
      </p:sp>
    </p:spTree>
    <p:extLst>
      <p:ext uri="{BB962C8B-B14F-4D97-AF65-F5344CB8AC3E}">
        <p14:creationId xmlns:p14="http://schemas.microsoft.com/office/powerpoint/2010/main" val="2044456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s-ES" dirty="0" err="1"/>
              <a:t>NanoFilt</a:t>
            </a:r>
            <a:endParaRPr lang="es-ES" dirty="0"/>
          </a:p>
        </p:txBody>
      </p:sp>
      <p:sp>
        <p:nvSpPr>
          <p:cNvPr id="7" name="Marcador de pie de página 6"/>
          <p:cNvSpPr>
            <a:spLocks noGrp="1"/>
          </p:cNvSpPr>
          <p:nvPr>
            <p:ph type="ftr" sz="quarter" idx="11"/>
          </p:nvPr>
        </p:nvSpPr>
        <p:spPr/>
        <p:txBody>
          <a:bodyPr/>
          <a:lstStyle/>
          <a:p>
            <a:r>
              <a:rPr lang="es-ES"/>
              <a:t>Curso iniciación NGS</a:t>
            </a:r>
          </a:p>
        </p:txBody>
      </p:sp>
      <p:sp>
        <p:nvSpPr>
          <p:cNvPr id="8" name="Marcador de número de diapositiva 7"/>
          <p:cNvSpPr>
            <a:spLocks noGrp="1"/>
          </p:cNvSpPr>
          <p:nvPr>
            <p:ph type="sldNum" sz="quarter" idx="12"/>
          </p:nvPr>
        </p:nvSpPr>
        <p:spPr/>
        <p:txBody>
          <a:bodyPr/>
          <a:lstStyle/>
          <a:p>
            <a:fld id="{132FADFE-3B8F-471C-ABF0-DBC7717ECBBC}" type="slidenum">
              <a:rPr lang="es-ES" smtClean="0"/>
              <a:t>41</a:t>
            </a:fld>
            <a:endParaRPr lang="es-ES"/>
          </a:p>
        </p:txBody>
      </p:sp>
      <p:sp>
        <p:nvSpPr>
          <p:cNvPr id="12" name="Marcador de fecha 9">
            <a:extLst>
              <a:ext uri="{FF2B5EF4-FFF2-40B4-BE49-F238E27FC236}">
                <a16:creationId xmlns:a16="http://schemas.microsoft.com/office/drawing/2014/main" id="{70DD1395-0DB9-4DFF-A2A3-D639832CE74E}"/>
              </a:ext>
            </a:extLst>
          </p:cNvPr>
          <p:cNvSpPr>
            <a:spLocks noGrp="1"/>
          </p:cNvSpPr>
          <p:nvPr>
            <p:ph type="dt" sz="half" idx="10"/>
          </p:nvPr>
        </p:nvSpPr>
        <p:spPr>
          <a:xfrm>
            <a:off x="628650" y="6356351"/>
            <a:ext cx="2057400" cy="365125"/>
          </a:xfrm>
        </p:spPr>
        <p:txBody>
          <a:bodyPr/>
          <a:lstStyle/>
          <a:p>
            <a:r>
              <a:rPr lang="en-US" dirty="0"/>
              <a:t>21/05/2021</a:t>
            </a:r>
            <a:endParaRPr lang="es-ES" dirty="0"/>
          </a:p>
        </p:txBody>
      </p:sp>
      <p:sp>
        <p:nvSpPr>
          <p:cNvPr id="11" name="1 Título">
            <a:extLst>
              <a:ext uri="{FF2B5EF4-FFF2-40B4-BE49-F238E27FC236}">
                <a16:creationId xmlns:a16="http://schemas.microsoft.com/office/drawing/2014/main" id="{7C9B9B55-3E28-A048-BC4E-879F39A4102C}"/>
              </a:ext>
            </a:extLst>
          </p:cNvPr>
          <p:cNvSpPr>
            <a:spLocks noGrp="1"/>
          </p:cNvSpPr>
          <p:nvPr>
            <p:ph type="title"/>
          </p:nvPr>
        </p:nvSpPr>
        <p:spPr>
          <a:xfrm>
            <a:off x="457200" y="692696"/>
            <a:ext cx="8229600" cy="792088"/>
          </a:xfrm>
        </p:spPr>
        <p:txBody>
          <a:bodyPr/>
          <a:lstStyle/>
          <a:p>
            <a:r>
              <a:rPr lang="en-GB" dirty="0"/>
              <a:t>Sequencing quality filtering: </a:t>
            </a:r>
            <a:r>
              <a:rPr lang="es-ES" dirty="0" err="1"/>
              <a:t>NanoFilt</a:t>
            </a:r>
            <a:endParaRPr lang="es-ES" dirty="0"/>
          </a:p>
        </p:txBody>
      </p:sp>
    </p:spTree>
    <p:extLst>
      <p:ext uri="{BB962C8B-B14F-4D97-AF65-F5344CB8AC3E}">
        <p14:creationId xmlns:p14="http://schemas.microsoft.com/office/powerpoint/2010/main" val="18416459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s-ES" dirty="0"/>
              <a:t>ARTIC </a:t>
            </a:r>
            <a:r>
              <a:rPr lang="es-ES" dirty="0" err="1"/>
              <a:t>guppyplex</a:t>
            </a:r>
            <a:endParaRPr lang="es-ES" b="0" u="none" dirty="0"/>
          </a:p>
        </p:txBody>
      </p:sp>
      <p:sp>
        <p:nvSpPr>
          <p:cNvPr id="7" name="Marcador de pie de página 6"/>
          <p:cNvSpPr>
            <a:spLocks noGrp="1"/>
          </p:cNvSpPr>
          <p:nvPr>
            <p:ph type="ftr" sz="quarter" idx="11"/>
          </p:nvPr>
        </p:nvSpPr>
        <p:spPr/>
        <p:txBody>
          <a:bodyPr/>
          <a:lstStyle/>
          <a:p>
            <a:r>
              <a:rPr lang="es-ES"/>
              <a:t>Curso iniciación NGS</a:t>
            </a:r>
          </a:p>
        </p:txBody>
      </p:sp>
      <p:sp>
        <p:nvSpPr>
          <p:cNvPr id="8" name="Marcador de número de diapositiva 7"/>
          <p:cNvSpPr>
            <a:spLocks noGrp="1"/>
          </p:cNvSpPr>
          <p:nvPr>
            <p:ph type="sldNum" sz="quarter" idx="12"/>
          </p:nvPr>
        </p:nvSpPr>
        <p:spPr/>
        <p:txBody>
          <a:bodyPr/>
          <a:lstStyle/>
          <a:p>
            <a:fld id="{132FADFE-3B8F-471C-ABF0-DBC7717ECBBC}" type="slidenum">
              <a:rPr lang="es-ES" smtClean="0"/>
              <a:t>42</a:t>
            </a:fld>
            <a:endParaRPr lang="es-ES"/>
          </a:p>
        </p:txBody>
      </p:sp>
      <p:sp>
        <p:nvSpPr>
          <p:cNvPr id="12" name="Marcador de fecha 9">
            <a:extLst>
              <a:ext uri="{FF2B5EF4-FFF2-40B4-BE49-F238E27FC236}">
                <a16:creationId xmlns:a16="http://schemas.microsoft.com/office/drawing/2014/main" id="{70DD1395-0DB9-4DFF-A2A3-D639832CE74E}"/>
              </a:ext>
            </a:extLst>
          </p:cNvPr>
          <p:cNvSpPr>
            <a:spLocks noGrp="1"/>
          </p:cNvSpPr>
          <p:nvPr>
            <p:ph type="dt" sz="half" idx="10"/>
          </p:nvPr>
        </p:nvSpPr>
        <p:spPr>
          <a:xfrm>
            <a:off x="628650" y="6356351"/>
            <a:ext cx="2057400" cy="365125"/>
          </a:xfrm>
        </p:spPr>
        <p:txBody>
          <a:bodyPr/>
          <a:lstStyle/>
          <a:p>
            <a:r>
              <a:rPr lang="en-US" dirty="0"/>
              <a:t>21/05/2021</a:t>
            </a:r>
            <a:endParaRPr lang="es-ES" dirty="0"/>
          </a:p>
        </p:txBody>
      </p:sp>
      <p:sp>
        <p:nvSpPr>
          <p:cNvPr id="11" name="1 Título">
            <a:extLst>
              <a:ext uri="{FF2B5EF4-FFF2-40B4-BE49-F238E27FC236}">
                <a16:creationId xmlns:a16="http://schemas.microsoft.com/office/drawing/2014/main" id="{7C9B9B55-3E28-A048-BC4E-879F39A4102C}"/>
              </a:ext>
            </a:extLst>
          </p:cNvPr>
          <p:cNvSpPr>
            <a:spLocks noGrp="1"/>
          </p:cNvSpPr>
          <p:nvPr>
            <p:ph type="title"/>
          </p:nvPr>
        </p:nvSpPr>
        <p:spPr>
          <a:xfrm>
            <a:off x="457200" y="692696"/>
            <a:ext cx="8686800" cy="792088"/>
          </a:xfrm>
        </p:spPr>
        <p:txBody>
          <a:bodyPr/>
          <a:lstStyle/>
          <a:p>
            <a:r>
              <a:rPr lang="en-GB" sz="2400" dirty="0"/>
              <a:t>Sequencing quality filtering: </a:t>
            </a:r>
            <a:r>
              <a:rPr lang="es-ES" sz="2400" dirty="0"/>
              <a:t>ARTIC </a:t>
            </a:r>
            <a:r>
              <a:rPr lang="es-ES" sz="2400" dirty="0" err="1"/>
              <a:t>guppyplex</a:t>
            </a:r>
            <a:endParaRPr lang="es-ES" sz="2400" dirty="0"/>
          </a:p>
        </p:txBody>
      </p:sp>
    </p:spTree>
    <p:extLst>
      <p:ext uri="{BB962C8B-B14F-4D97-AF65-F5344CB8AC3E}">
        <p14:creationId xmlns:p14="http://schemas.microsoft.com/office/powerpoint/2010/main" val="22290036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r>
              <a:rPr lang="en-GB" u="none" dirty="0"/>
              <a:t>Example of quality filtering</a:t>
            </a:r>
          </a:p>
        </p:txBody>
      </p:sp>
      <p:sp>
        <p:nvSpPr>
          <p:cNvPr id="2" name="1 Título"/>
          <p:cNvSpPr>
            <a:spLocks noGrp="1"/>
          </p:cNvSpPr>
          <p:nvPr>
            <p:ph type="title"/>
          </p:nvPr>
        </p:nvSpPr>
        <p:spPr/>
        <p:txBody>
          <a:bodyPr/>
          <a:lstStyle/>
          <a:p>
            <a:r>
              <a:rPr lang="en-GB" dirty="0"/>
              <a:t>Sequence filtering</a:t>
            </a:r>
          </a:p>
        </p:txBody>
      </p:sp>
      <p:pic>
        <p:nvPicPr>
          <p:cNvPr id="4" name="3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5" y="2420888"/>
            <a:ext cx="4608512" cy="3920296"/>
          </a:xfrm>
          <a:prstGeom prst="rect">
            <a:avLst/>
          </a:prstGeom>
        </p:spPr>
      </p:pic>
      <p:pic>
        <p:nvPicPr>
          <p:cNvPr id="5" name="4 Imagen"/>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7496" y="2420888"/>
            <a:ext cx="4536504" cy="3920296"/>
          </a:xfrm>
          <a:prstGeom prst="rect">
            <a:avLst/>
          </a:prstGeom>
        </p:spPr>
      </p:pic>
      <p:sp>
        <p:nvSpPr>
          <p:cNvPr id="7" name="Marcador de pie de página 6"/>
          <p:cNvSpPr>
            <a:spLocks noGrp="1"/>
          </p:cNvSpPr>
          <p:nvPr>
            <p:ph type="ftr" sz="quarter" idx="11"/>
          </p:nvPr>
        </p:nvSpPr>
        <p:spPr/>
        <p:txBody>
          <a:bodyPr/>
          <a:lstStyle/>
          <a:p>
            <a:r>
              <a:rPr lang="es-ES_tradnl"/>
              <a:t>Secuenciación de genomas  bacterianos: herramientas y aplicaciones</a:t>
            </a:r>
            <a:endParaRPr lang="es-ES"/>
          </a:p>
        </p:txBody>
      </p:sp>
      <p:sp>
        <p:nvSpPr>
          <p:cNvPr id="8" name="Marcador de número de diapositiva 7"/>
          <p:cNvSpPr>
            <a:spLocks noGrp="1"/>
          </p:cNvSpPr>
          <p:nvPr>
            <p:ph type="sldNum" sz="quarter" idx="12"/>
          </p:nvPr>
        </p:nvSpPr>
        <p:spPr/>
        <p:txBody>
          <a:bodyPr/>
          <a:lstStyle/>
          <a:p>
            <a:fld id="{132FADFE-3B8F-471C-ABF0-DBC7717ECBBC}" type="slidenum">
              <a:rPr lang="es-ES" smtClean="0"/>
              <a:t>43</a:t>
            </a:fld>
            <a:endParaRPr lang="es-ES"/>
          </a:p>
        </p:txBody>
      </p:sp>
      <p:sp>
        <p:nvSpPr>
          <p:cNvPr id="9" name="Marcador de fecha 5">
            <a:extLst>
              <a:ext uri="{FF2B5EF4-FFF2-40B4-BE49-F238E27FC236}">
                <a16:creationId xmlns:a16="http://schemas.microsoft.com/office/drawing/2014/main" id="{7173F59F-676A-B24E-9A40-05146022E9DD}"/>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25196549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GB" dirty="0"/>
              <a:t>Sequence filtering: stats with </a:t>
            </a:r>
            <a:r>
              <a:rPr lang="en-GB" dirty="0" err="1"/>
              <a:t>MultiQC</a:t>
            </a:r>
            <a:endParaRPr lang="en-GB" dirty="0"/>
          </a:p>
        </p:txBody>
      </p:sp>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44</a:t>
            </a:fld>
            <a:endParaRPr lang="es-ES"/>
          </a:p>
        </p:txBody>
      </p:sp>
      <p:sp>
        <p:nvSpPr>
          <p:cNvPr id="9" name="1 Título">
            <a:extLst>
              <a:ext uri="{FF2B5EF4-FFF2-40B4-BE49-F238E27FC236}">
                <a16:creationId xmlns:a16="http://schemas.microsoft.com/office/drawing/2014/main" id="{45FA0F98-2733-4406-804E-A1731AF1CD6F}"/>
              </a:ext>
            </a:extLst>
          </p:cNvPr>
          <p:cNvSpPr txBox="1">
            <a:spLocks/>
          </p:cNvSpPr>
          <p:nvPr/>
        </p:nvSpPr>
        <p:spPr>
          <a:xfrm>
            <a:off x="609600" y="845096"/>
            <a:ext cx="8229600" cy="792088"/>
          </a:xfrm>
          <a:prstGeom prst="rect">
            <a:avLst/>
          </a:prstGeom>
        </p:spPr>
        <p:txBody>
          <a:bodyPr vert="horz" lIns="91440" tIns="45720" rIns="91440" bIns="45720" rtlCol="0" anchor="ctr">
            <a:noAutofit/>
          </a:bodyPr>
          <a:lstStyle>
            <a:lvl1pPr algn="l" defTabSz="914400" rtl="0" eaLnBrk="1" latinLnBrk="0" hangingPunct="1">
              <a:spcBef>
                <a:spcPct val="0"/>
              </a:spcBef>
              <a:buNone/>
              <a:defRPr sz="2800" kern="1200">
                <a:solidFill>
                  <a:schemeClr val="tx1"/>
                </a:solidFill>
                <a:latin typeface="Consolas" panose="020B0609020204030204" pitchFamily="49" charset="0"/>
                <a:ea typeface="+mj-ea"/>
                <a:cs typeface="+mj-cs"/>
              </a:defRPr>
            </a:lvl1pPr>
          </a:lstStyle>
          <a:p>
            <a:endParaRPr lang="en-GB" dirty="0"/>
          </a:p>
        </p:txBody>
      </p:sp>
      <p:pic>
        <p:nvPicPr>
          <p:cNvPr id="3" name="Picture 2">
            <a:extLst>
              <a:ext uri="{FF2B5EF4-FFF2-40B4-BE49-F238E27FC236}">
                <a16:creationId xmlns:a16="http://schemas.microsoft.com/office/drawing/2014/main" id="{889218D8-B050-48F5-84B1-EE1970AC5D27}"/>
              </a:ext>
            </a:extLst>
          </p:cNvPr>
          <p:cNvPicPr>
            <a:picLocks noChangeAspect="1"/>
          </p:cNvPicPr>
          <p:nvPr/>
        </p:nvPicPr>
        <p:blipFill>
          <a:blip r:embed="rId3"/>
          <a:stretch>
            <a:fillRect/>
          </a:stretch>
        </p:blipFill>
        <p:spPr>
          <a:xfrm>
            <a:off x="449796" y="2564904"/>
            <a:ext cx="8244408" cy="3152886"/>
          </a:xfrm>
          <a:prstGeom prst="rect">
            <a:avLst/>
          </a:prstGeom>
        </p:spPr>
      </p:pic>
      <p:sp>
        <p:nvSpPr>
          <p:cNvPr id="8" name="Marcador de fecha 5">
            <a:extLst>
              <a:ext uri="{FF2B5EF4-FFF2-40B4-BE49-F238E27FC236}">
                <a16:creationId xmlns:a16="http://schemas.microsoft.com/office/drawing/2014/main" id="{AEE7B8DB-761E-AA40-9579-57D132D4F5F2}"/>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19802497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contenido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79811" y="1778000"/>
            <a:ext cx="5984378" cy="4443413"/>
          </a:xfrm>
        </p:spPr>
      </p:pic>
      <p:sp>
        <p:nvSpPr>
          <p:cNvPr id="2" name="Título 1"/>
          <p:cNvSpPr>
            <a:spLocks noGrp="1"/>
          </p:cNvSpPr>
          <p:nvPr>
            <p:ph type="title"/>
          </p:nvPr>
        </p:nvSpPr>
        <p:spPr>
          <a:xfrm>
            <a:off x="457200" y="692696"/>
            <a:ext cx="8229600" cy="792088"/>
          </a:xfrm>
        </p:spPr>
        <p:txBody>
          <a:bodyPr>
            <a:normAutofit/>
          </a:bodyPr>
          <a:lstStyle/>
          <a:p>
            <a:r>
              <a:rPr lang="en-GB" dirty="0"/>
              <a:t>Quality filtering in metagenomic samples</a:t>
            </a:r>
          </a:p>
        </p:txBody>
      </p:sp>
      <p:sp>
        <p:nvSpPr>
          <p:cNvPr id="4" name="Marcador de pie de página 3"/>
          <p:cNvSpPr>
            <a:spLocks noGrp="1"/>
          </p:cNvSpPr>
          <p:nvPr>
            <p:ph type="ftr" sz="quarter" idx="11"/>
          </p:nvPr>
        </p:nvSpPr>
        <p:spPr/>
        <p:txBody>
          <a:bodyPr/>
          <a:lstStyle/>
          <a:p>
            <a:r>
              <a:rPr lang="es-ES_tradnl"/>
              <a:t>Secuenciación de genomas  bacterianos: herramientas y aplicaciones</a:t>
            </a:r>
            <a:endParaRPr lang="es-ES"/>
          </a:p>
        </p:txBody>
      </p:sp>
      <p:sp>
        <p:nvSpPr>
          <p:cNvPr id="5" name="Marcador de número de diapositiva 4"/>
          <p:cNvSpPr>
            <a:spLocks noGrp="1"/>
          </p:cNvSpPr>
          <p:nvPr>
            <p:ph type="sldNum" sz="quarter" idx="12"/>
          </p:nvPr>
        </p:nvSpPr>
        <p:spPr/>
        <p:txBody>
          <a:bodyPr/>
          <a:lstStyle/>
          <a:p>
            <a:fld id="{132FADFE-3B8F-471C-ABF0-DBC7717ECBBC}" type="slidenum">
              <a:rPr lang="es-ES" smtClean="0"/>
              <a:t>45</a:t>
            </a:fld>
            <a:endParaRPr lang="es-ES"/>
          </a:p>
        </p:txBody>
      </p:sp>
      <p:sp>
        <p:nvSpPr>
          <p:cNvPr id="7" name="Marcador de fecha 5">
            <a:extLst>
              <a:ext uri="{FF2B5EF4-FFF2-40B4-BE49-F238E27FC236}">
                <a16:creationId xmlns:a16="http://schemas.microsoft.com/office/drawing/2014/main" id="{8459C8C9-FDB0-3C4D-86FE-F7D5F240C0B0}"/>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15707153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GB" dirty="0"/>
              <a:t>Quality filtering in metagenomic samples</a:t>
            </a:r>
            <a:endParaRPr lang="es-ES" dirty="0"/>
          </a:p>
        </p:txBody>
      </p:sp>
      <p:sp>
        <p:nvSpPr>
          <p:cNvPr id="4" name="Rectángulo 3"/>
          <p:cNvSpPr/>
          <p:nvPr/>
        </p:nvSpPr>
        <p:spPr>
          <a:xfrm>
            <a:off x="1763688" y="3861048"/>
            <a:ext cx="5760640" cy="21602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s-ES"/>
          </a:p>
        </p:txBody>
      </p:sp>
      <p:sp>
        <p:nvSpPr>
          <p:cNvPr id="5" name="Rectángulo 4"/>
          <p:cNvSpPr/>
          <p:nvPr/>
        </p:nvSpPr>
        <p:spPr>
          <a:xfrm>
            <a:off x="1691680" y="2564904"/>
            <a:ext cx="3852292" cy="1533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6"/>
          <p:cNvSpPr/>
          <p:nvPr/>
        </p:nvSpPr>
        <p:spPr>
          <a:xfrm>
            <a:off x="3711961" y="3315241"/>
            <a:ext cx="3816424" cy="1230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CuadroTexto 8"/>
          <p:cNvSpPr txBox="1"/>
          <p:nvPr/>
        </p:nvSpPr>
        <p:spPr>
          <a:xfrm>
            <a:off x="2585290" y="2204864"/>
            <a:ext cx="1126672" cy="369332"/>
          </a:xfrm>
          <a:prstGeom prst="rect">
            <a:avLst/>
          </a:prstGeom>
          <a:noFill/>
        </p:spPr>
        <p:txBody>
          <a:bodyPr wrap="square" rtlCol="0">
            <a:spAutoFit/>
          </a:bodyPr>
          <a:lstStyle/>
          <a:p>
            <a:r>
              <a:rPr lang="es-ES" dirty="0"/>
              <a:t>300 </a:t>
            </a:r>
            <a:r>
              <a:rPr lang="es-ES" dirty="0" err="1"/>
              <a:t>pb</a:t>
            </a:r>
            <a:r>
              <a:rPr lang="es-ES" dirty="0"/>
              <a:t> R1</a:t>
            </a:r>
          </a:p>
        </p:txBody>
      </p:sp>
      <p:sp>
        <p:nvSpPr>
          <p:cNvPr id="10" name="CuadroTexto 9"/>
          <p:cNvSpPr txBox="1"/>
          <p:nvPr/>
        </p:nvSpPr>
        <p:spPr>
          <a:xfrm>
            <a:off x="4211960" y="2708920"/>
            <a:ext cx="1368152" cy="369332"/>
          </a:xfrm>
          <a:prstGeom prst="rect">
            <a:avLst/>
          </a:prstGeom>
          <a:noFill/>
        </p:spPr>
        <p:txBody>
          <a:bodyPr wrap="square" rtlCol="0">
            <a:spAutoFit/>
          </a:bodyPr>
          <a:lstStyle/>
          <a:p>
            <a:r>
              <a:rPr lang="es-ES" dirty="0"/>
              <a:t>150pb </a:t>
            </a:r>
            <a:r>
              <a:rPr lang="es-ES" dirty="0" err="1"/>
              <a:t>overlap</a:t>
            </a:r>
            <a:endParaRPr lang="es-ES" dirty="0"/>
          </a:p>
        </p:txBody>
      </p:sp>
      <p:sp>
        <p:nvSpPr>
          <p:cNvPr id="11" name="CuadroTexto 10"/>
          <p:cNvSpPr txBox="1"/>
          <p:nvPr/>
        </p:nvSpPr>
        <p:spPr>
          <a:xfrm>
            <a:off x="5004048" y="3422071"/>
            <a:ext cx="1796143" cy="369332"/>
          </a:xfrm>
          <a:prstGeom prst="rect">
            <a:avLst/>
          </a:prstGeom>
          <a:noFill/>
        </p:spPr>
        <p:txBody>
          <a:bodyPr wrap="square" rtlCol="0">
            <a:spAutoFit/>
          </a:bodyPr>
          <a:lstStyle/>
          <a:p>
            <a:r>
              <a:rPr lang="es-ES" dirty="0"/>
              <a:t>300pb R2</a:t>
            </a:r>
          </a:p>
        </p:txBody>
      </p:sp>
      <p:cxnSp>
        <p:nvCxnSpPr>
          <p:cNvPr id="13" name="Conector recto 12"/>
          <p:cNvCxnSpPr>
            <a:stCxn id="5" idx="2"/>
            <a:endCxn id="7" idx="1"/>
          </p:cNvCxnSpPr>
          <p:nvPr/>
        </p:nvCxnSpPr>
        <p:spPr>
          <a:xfrm>
            <a:off x="3617826" y="2718212"/>
            <a:ext cx="94135" cy="65855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Conector recto 14"/>
          <p:cNvCxnSpPr>
            <a:stCxn id="5" idx="3"/>
            <a:endCxn id="7" idx="0"/>
          </p:cNvCxnSpPr>
          <p:nvPr/>
        </p:nvCxnSpPr>
        <p:spPr>
          <a:xfrm>
            <a:off x="5543972" y="2641558"/>
            <a:ext cx="76201" cy="673683"/>
          </a:xfrm>
          <a:prstGeom prst="line">
            <a:avLst/>
          </a:prstGeom>
        </p:spPr>
        <p:style>
          <a:lnRef idx="1">
            <a:schemeClr val="accent1"/>
          </a:lnRef>
          <a:fillRef idx="0">
            <a:schemeClr val="accent1"/>
          </a:fillRef>
          <a:effectRef idx="0">
            <a:schemeClr val="accent1"/>
          </a:effectRef>
          <a:fontRef idx="minor">
            <a:schemeClr val="tx1"/>
          </a:fontRef>
        </p:style>
      </p:cxnSp>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12" name="Marcador de número de diapositiva 11"/>
          <p:cNvSpPr>
            <a:spLocks noGrp="1"/>
          </p:cNvSpPr>
          <p:nvPr>
            <p:ph type="sldNum" sz="quarter" idx="12"/>
          </p:nvPr>
        </p:nvSpPr>
        <p:spPr/>
        <p:txBody>
          <a:bodyPr/>
          <a:lstStyle/>
          <a:p>
            <a:fld id="{132FADFE-3B8F-471C-ABF0-DBC7717ECBBC}" type="slidenum">
              <a:rPr lang="es-ES" smtClean="0"/>
              <a:t>46</a:t>
            </a:fld>
            <a:endParaRPr lang="es-ES"/>
          </a:p>
        </p:txBody>
      </p:sp>
      <p:sp>
        <p:nvSpPr>
          <p:cNvPr id="16" name="Marcador de fecha 5">
            <a:extLst>
              <a:ext uri="{FF2B5EF4-FFF2-40B4-BE49-F238E27FC236}">
                <a16:creationId xmlns:a16="http://schemas.microsoft.com/office/drawing/2014/main" id="{F1799738-D81A-EC48-8B31-A680AF6B07F7}"/>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
        <p:nvSpPr>
          <p:cNvPr id="3" name="CuadroTexto 2">
            <a:extLst>
              <a:ext uri="{FF2B5EF4-FFF2-40B4-BE49-F238E27FC236}">
                <a16:creationId xmlns:a16="http://schemas.microsoft.com/office/drawing/2014/main" id="{73F2446C-3D84-C7E5-9965-F89667C4FA55}"/>
              </a:ext>
            </a:extLst>
          </p:cNvPr>
          <p:cNvSpPr txBox="1"/>
          <p:nvPr/>
        </p:nvSpPr>
        <p:spPr>
          <a:xfrm>
            <a:off x="3547863" y="4222368"/>
            <a:ext cx="2048273" cy="923330"/>
          </a:xfrm>
          <a:prstGeom prst="rect">
            <a:avLst/>
          </a:prstGeom>
          <a:noFill/>
        </p:spPr>
        <p:txBody>
          <a:bodyPr wrap="square" rtlCol="0">
            <a:spAutoFit/>
          </a:bodyPr>
          <a:lstStyle/>
          <a:p>
            <a:pPr algn="ctr"/>
            <a:r>
              <a:rPr lang="es-ES" dirty="0"/>
              <a:t>450 aprox. </a:t>
            </a:r>
            <a:r>
              <a:rPr lang="es-ES" dirty="0" err="1"/>
              <a:t>pb</a:t>
            </a:r>
            <a:r>
              <a:rPr lang="es-ES" dirty="0"/>
              <a:t> </a:t>
            </a:r>
            <a:r>
              <a:rPr lang="es-ES" dirty="0" err="1"/>
              <a:t>fragment</a:t>
            </a:r>
            <a:r>
              <a:rPr lang="es-ES" dirty="0"/>
              <a:t>   </a:t>
            </a:r>
          </a:p>
          <a:p>
            <a:pPr algn="ctr"/>
            <a:r>
              <a:rPr lang="es-ES" dirty="0"/>
              <a:t> V3-V4 16S </a:t>
            </a:r>
            <a:r>
              <a:rPr lang="es-ES" dirty="0" err="1"/>
              <a:t>region</a:t>
            </a:r>
            <a:endParaRPr lang="es-ES" dirty="0"/>
          </a:p>
        </p:txBody>
      </p:sp>
    </p:spTree>
    <p:extLst>
      <p:ext uri="{BB962C8B-B14F-4D97-AF65-F5344CB8AC3E}">
        <p14:creationId xmlns:p14="http://schemas.microsoft.com/office/powerpoint/2010/main" val="15041639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49296" y="1778000"/>
            <a:ext cx="6245407" cy="4443413"/>
          </a:xfrm>
        </p:spPr>
      </p:pic>
      <p:sp>
        <p:nvSpPr>
          <p:cNvPr id="2" name="Título 1"/>
          <p:cNvSpPr>
            <a:spLocks noGrp="1"/>
          </p:cNvSpPr>
          <p:nvPr>
            <p:ph type="title"/>
          </p:nvPr>
        </p:nvSpPr>
        <p:spPr/>
        <p:txBody>
          <a:bodyPr>
            <a:normAutofit/>
          </a:bodyPr>
          <a:lstStyle/>
          <a:p>
            <a:r>
              <a:rPr lang="en-GB" dirty="0"/>
              <a:t>Quality filtering in metagenomic samples</a:t>
            </a:r>
            <a:endParaRPr lang="es-ES" dirty="0"/>
          </a:p>
        </p:txBody>
      </p:sp>
      <p:sp>
        <p:nvSpPr>
          <p:cNvPr id="3" name="Elipse 2"/>
          <p:cNvSpPr/>
          <p:nvPr/>
        </p:nvSpPr>
        <p:spPr>
          <a:xfrm>
            <a:off x="3203848" y="3645024"/>
            <a:ext cx="648072" cy="1656184"/>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47</a:t>
            </a:fld>
            <a:endParaRPr lang="es-ES"/>
          </a:p>
        </p:txBody>
      </p:sp>
      <p:sp>
        <p:nvSpPr>
          <p:cNvPr id="8" name="Marcador de fecha 5">
            <a:extLst>
              <a:ext uri="{FF2B5EF4-FFF2-40B4-BE49-F238E27FC236}">
                <a16:creationId xmlns:a16="http://schemas.microsoft.com/office/drawing/2014/main" id="{1B2E10A4-6BCA-4F4F-A833-1342FBCCDFBB}"/>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17345751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GB" dirty="0"/>
              <a:t>Quality filtering in metagenomic samples</a:t>
            </a:r>
            <a:endParaRPr lang="es-ES" dirty="0"/>
          </a:p>
        </p:txBody>
      </p:sp>
      <p:sp>
        <p:nvSpPr>
          <p:cNvPr id="4" name="Rectángulo 3"/>
          <p:cNvSpPr/>
          <p:nvPr/>
        </p:nvSpPr>
        <p:spPr>
          <a:xfrm>
            <a:off x="1475656" y="3861048"/>
            <a:ext cx="5760640" cy="21602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s-ES"/>
          </a:p>
        </p:txBody>
      </p:sp>
      <p:sp>
        <p:nvSpPr>
          <p:cNvPr id="5" name="Rectángulo 4"/>
          <p:cNvSpPr/>
          <p:nvPr/>
        </p:nvSpPr>
        <p:spPr>
          <a:xfrm>
            <a:off x="1403648" y="2643840"/>
            <a:ext cx="1728192" cy="1463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6"/>
          <p:cNvSpPr/>
          <p:nvPr/>
        </p:nvSpPr>
        <p:spPr>
          <a:xfrm>
            <a:off x="5220071" y="3273625"/>
            <a:ext cx="2020281" cy="1646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p:cNvSpPr txBox="1"/>
          <p:nvPr/>
        </p:nvSpPr>
        <p:spPr>
          <a:xfrm>
            <a:off x="3675855" y="4225518"/>
            <a:ext cx="1796143" cy="923330"/>
          </a:xfrm>
          <a:prstGeom prst="rect">
            <a:avLst/>
          </a:prstGeom>
          <a:noFill/>
        </p:spPr>
        <p:txBody>
          <a:bodyPr wrap="square" rtlCol="0">
            <a:spAutoFit/>
          </a:bodyPr>
          <a:lstStyle/>
          <a:p>
            <a:pPr algn="ctr"/>
            <a:r>
              <a:rPr lang="es-ES" dirty="0"/>
              <a:t>450 aprox. </a:t>
            </a:r>
            <a:r>
              <a:rPr lang="es-ES" dirty="0" err="1"/>
              <a:t>pb</a:t>
            </a:r>
            <a:r>
              <a:rPr lang="es-ES" dirty="0"/>
              <a:t> </a:t>
            </a:r>
            <a:r>
              <a:rPr lang="es-ES" dirty="0" err="1"/>
              <a:t>fragment</a:t>
            </a:r>
            <a:r>
              <a:rPr lang="es-ES" dirty="0"/>
              <a:t>   </a:t>
            </a:r>
          </a:p>
          <a:p>
            <a:pPr algn="ctr"/>
            <a:r>
              <a:rPr lang="es-ES" dirty="0"/>
              <a:t> V3-V4 16S </a:t>
            </a:r>
            <a:r>
              <a:rPr lang="es-ES" dirty="0" err="1"/>
              <a:t>region</a:t>
            </a:r>
            <a:endParaRPr lang="es-ES" dirty="0"/>
          </a:p>
        </p:txBody>
      </p:sp>
      <p:sp>
        <p:nvSpPr>
          <p:cNvPr id="9" name="CuadroTexto 8"/>
          <p:cNvSpPr txBox="1"/>
          <p:nvPr/>
        </p:nvSpPr>
        <p:spPr>
          <a:xfrm>
            <a:off x="1704408" y="2179681"/>
            <a:ext cx="1126672" cy="369332"/>
          </a:xfrm>
          <a:prstGeom prst="rect">
            <a:avLst/>
          </a:prstGeom>
          <a:noFill/>
        </p:spPr>
        <p:txBody>
          <a:bodyPr wrap="square" rtlCol="0">
            <a:spAutoFit/>
          </a:bodyPr>
          <a:lstStyle/>
          <a:p>
            <a:r>
              <a:rPr lang="es-ES" dirty="0"/>
              <a:t>100 </a:t>
            </a:r>
            <a:r>
              <a:rPr lang="es-ES" dirty="0" err="1"/>
              <a:t>pb</a:t>
            </a:r>
            <a:r>
              <a:rPr lang="es-ES" dirty="0"/>
              <a:t> R1</a:t>
            </a:r>
          </a:p>
        </p:txBody>
      </p:sp>
      <p:sp>
        <p:nvSpPr>
          <p:cNvPr id="10" name="CuadroTexto 9"/>
          <p:cNvSpPr txBox="1"/>
          <p:nvPr/>
        </p:nvSpPr>
        <p:spPr>
          <a:xfrm>
            <a:off x="3707905" y="2852936"/>
            <a:ext cx="1368152" cy="369332"/>
          </a:xfrm>
          <a:prstGeom prst="rect">
            <a:avLst/>
          </a:prstGeom>
          <a:noFill/>
        </p:spPr>
        <p:txBody>
          <a:bodyPr wrap="square" rtlCol="0">
            <a:spAutoFit/>
          </a:bodyPr>
          <a:lstStyle/>
          <a:p>
            <a:r>
              <a:rPr lang="es-ES" dirty="0"/>
              <a:t>No </a:t>
            </a:r>
            <a:r>
              <a:rPr lang="es-ES" dirty="0" err="1"/>
              <a:t>overlap</a:t>
            </a:r>
            <a:endParaRPr lang="es-ES" dirty="0"/>
          </a:p>
        </p:txBody>
      </p:sp>
      <p:sp>
        <p:nvSpPr>
          <p:cNvPr id="11" name="CuadroTexto 10"/>
          <p:cNvSpPr txBox="1"/>
          <p:nvPr/>
        </p:nvSpPr>
        <p:spPr>
          <a:xfrm>
            <a:off x="5220071" y="3438292"/>
            <a:ext cx="1796143" cy="369332"/>
          </a:xfrm>
          <a:prstGeom prst="rect">
            <a:avLst/>
          </a:prstGeom>
          <a:noFill/>
        </p:spPr>
        <p:txBody>
          <a:bodyPr wrap="square" rtlCol="0">
            <a:spAutoFit/>
          </a:bodyPr>
          <a:lstStyle/>
          <a:p>
            <a:r>
              <a:rPr lang="es-ES" dirty="0"/>
              <a:t>100 </a:t>
            </a:r>
            <a:r>
              <a:rPr lang="es-ES" dirty="0" err="1"/>
              <a:t>pb</a:t>
            </a:r>
            <a:r>
              <a:rPr lang="es-ES"/>
              <a:t> R2</a:t>
            </a:r>
            <a:endParaRPr lang="es-ES" dirty="0"/>
          </a:p>
        </p:txBody>
      </p:sp>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12" name="Marcador de número de diapositiva 11"/>
          <p:cNvSpPr>
            <a:spLocks noGrp="1"/>
          </p:cNvSpPr>
          <p:nvPr>
            <p:ph type="sldNum" sz="quarter" idx="12"/>
          </p:nvPr>
        </p:nvSpPr>
        <p:spPr/>
        <p:txBody>
          <a:bodyPr/>
          <a:lstStyle/>
          <a:p>
            <a:fld id="{132FADFE-3B8F-471C-ABF0-DBC7717ECBBC}" type="slidenum">
              <a:rPr lang="es-ES" smtClean="0"/>
              <a:t>48</a:t>
            </a:fld>
            <a:endParaRPr lang="es-ES"/>
          </a:p>
        </p:txBody>
      </p:sp>
      <p:sp>
        <p:nvSpPr>
          <p:cNvPr id="13" name="Marcador de fecha 5">
            <a:extLst>
              <a:ext uri="{FF2B5EF4-FFF2-40B4-BE49-F238E27FC236}">
                <a16:creationId xmlns:a16="http://schemas.microsoft.com/office/drawing/2014/main" id="{845AF02C-DB75-2E43-987F-67EB44F03001}"/>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15095142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err="1"/>
              <a:t>Questions</a:t>
            </a:r>
            <a:r>
              <a:rPr lang="es-ES" dirty="0"/>
              <a:t>?</a:t>
            </a:r>
          </a:p>
        </p:txBody>
      </p:sp>
      <p:sp>
        <p:nvSpPr>
          <p:cNvPr id="5" name="Marcador de pie de página 4"/>
          <p:cNvSpPr>
            <a:spLocks noGrp="1"/>
          </p:cNvSpPr>
          <p:nvPr>
            <p:ph type="ftr" sz="quarter" idx="11"/>
          </p:nvPr>
        </p:nvSpPr>
        <p:spPr/>
        <p:txBody>
          <a:bodyPr/>
          <a:lstStyle/>
          <a:p>
            <a:r>
              <a:rPr lang="es-ES"/>
              <a:t>Curso iniciación NGS</a:t>
            </a:r>
          </a:p>
        </p:txBody>
      </p:sp>
      <p:sp>
        <p:nvSpPr>
          <p:cNvPr id="6" name="Marcador de número de diapositiva 5"/>
          <p:cNvSpPr>
            <a:spLocks noGrp="1"/>
          </p:cNvSpPr>
          <p:nvPr>
            <p:ph type="sldNum" sz="quarter" idx="12"/>
          </p:nvPr>
        </p:nvSpPr>
        <p:spPr/>
        <p:txBody>
          <a:bodyPr/>
          <a:lstStyle/>
          <a:p>
            <a:fld id="{132FADFE-3B8F-471C-ABF0-DBC7717ECBBC}" type="slidenum">
              <a:rPr lang="es-ES" smtClean="0"/>
              <a:t>49</a:t>
            </a:fld>
            <a:endParaRPr lang="es-ES"/>
          </a:p>
        </p:txBody>
      </p:sp>
      <p:sp>
        <p:nvSpPr>
          <p:cNvPr id="7" name="Marcador de fecha 9">
            <a:extLst>
              <a:ext uri="{FF2B5EF4-FFF2-40B4-BE49-F238E27FC236}">
                <a16:creationId xmlns:a16="http://schemas.microsoft.com/office/drawing/2014/main" id="{ECADB78A-F04C-4490-81F7-501309640E8A}"/>
              </a:ext>
            </a:extLst>
          </p:cNvPr>
          <p:cNvSpPr>
            <a:spLocks noGrp="1"/>
          </p:cNvSpPr>
          <p:nvPr>
            <p:ph type="dt" sz="half" idx="10"/>
          </p:nvPr>
        </p:nvSpPr>
        <p:spPr>
          <a:xfrm>
            <a:off x="628650" y="6356351"/>
            <a:ext cx="2057400" cy="365125"/>
          </a:xfrm>
        </p:spPr>
        <p:txBody>
          <a:bodyPr/>
          <a:lstStyle/>
          <a:p>
            <a:r>
              <a:rPr lang="en-US" dirty="0"/>
              <a:t>21/05/2021</a:t>
            </a:r>
            <a:endParaRPr lang="es-ES" dirty="0"/>
          </a:p>
        </p:txBody>
      </p:sp>
    </p:spTree>
    <p:extLst>
      <p:ext uri="{BB962C8B-B14F-4D97-AF65-F5344CB8AC3E}">
        <p14:creationId xmlns:p14="http://schemas.microsoft.com/office/powerpoint/2010/main" val="2378049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1916832"/>
            <a:ext cx="8229600" cy="4209331"/>
          </a:xfrm>
        </p:spPr>
        <p:txBody>
          <a:bodyPr/>
          <a:lstStyle/>
          <a:p>
            <a:r>
              <a:rPr lang="en-GB" b="0" u="none" dirty="0"/>
              <a:t>Each</a:t>
            </a:r>
            <a:r>
              <a:rPr lang="es-ES" b="0" u="none" dirty="0"/>
              <a:t> base has </a:t>
            </a:r>
            <a:r>
              <a:rPr lang="en-GB" b="0" u="none" dirty="0"/>
              <a:t>an</a:t>
            </a:r>
            <a:r>
              <a:rPr lang="es-ES" b="0" u="none" dirty="0"/>
              <a:t> </a:t>
            </a:r>
            <a:r>
              <a:rPr lang="en-GB" b="0" u="none" dirty="0"/>
              <a:t>assigned quality score</a:t>
            </a:r>
          </a:p>
          <a:p>
            <a:pPr lvl="1"/>
            <a:r>
              <a:rPr lang="en-GB" dirty="0"/>
              <a:t>Sequencing quality scores measure the probability that a base is called incorrectly</a:t>
            </a:r>
            <a:r>
              <a:rPr lang="es-ES" b="0" u="none" dirty="0"/>
              <a:t>  </a:t>
            </a:r>
          </a:p>
          <a:p>
            <a:r>
              <a:rPr lang="es-ES" b="0" u="none" dirty="0" err="1"/>
              <a:t>How</a:t>
            </a:r>
            <a:r>
              <a:rPr lang="es-ES" b="0" u="none" dirty="0"/>
              <a:t> </a:t>
            </a:r>
            <a:r>
              <a:rPr lang="es-ES" b="0" u="none" dirty="0" err="1"/>
              <a:t>is</a:t>
            </a:r>
            <a:r>
              <a:rPr lang="es-ES" b="0" u="none" dirty="0"/>
              <a:t> </a:t>
            </a:r>
            <a:r>
              <a:rPr lang="es-ES" b="0" u="none" dirty="0" err="1"/>
              <a:t>it</a:t>
            </a:r>
            <a:r>
              <a:rPr lang="es-ES" b="0" u="none" dirty="0"/>
              <a:t> </a:t>
            </a:r>
            <a:r>
              <a:rPr lang="es-ES" b="0" u="none" dirty="0" err="1"/>
              <a:t>calculated</a:t>
            </a:r>
            <a:r>
              <a:rPr lang="es-ES" b="0" u="none" dirty="0"/>
              <a:t>?</a:t>
            </a:r>
          </a:p>
          <a:p>
            <a:endParaRPr lang="es-ES" dirty="0"/>
          </a:p>
          <a:p>
            <a:pPr marL="0" indent="0">
              <a:buNone/>
            </a:pPr>
            <a:endParaRPr lang="es-ES" dirty="0"/>
          </a:p>
        </p:txBody>
      </p:sp>
      <p:sp>
        <p:nvSpPr>
          <p:cNvPr id="2" name="1 Título"/>
          <p:cNvSpPr>
            <a:spLocks noGrp="1"/>
          </p:cNvSpPr>
          <p:nvPr>
            <p:ph type="title"/>
          </p:nvPr>
        </p:nvSpPr>
        <p:spPr/>
        <p:txBody>
          <a:bodyPr/>
          <a:lstStyle/>
          <a:p>
            <a:r>
              <a:rPr lang="es-ES" dirty="0"/>
              <a:t>FASTQ </a:t>
            </a:r>
            <a:r>
              <a:rPr lang="es-ES" dirty="0" err="1"/>
              <a:t>format</a:t>
            </a:r>
            <a:endParaRPr lang="es-ES" dirty="0"/>
          </a:p>
        </p:txBody>
      </p:sp>
      <p:graphicFrame>
        <p:nvGraphicFramePr>
          <p:cNvPr id="4" name="3 Diagrama"/>
          <p:cNvGraphicFramePr/>
          <p:nvPr>
            <p:extLst>
              <p:ext uri="{D42A27DB-BD31-4B8C-83A1-F6EECF244321}">
                <p14:modId xmlns:p14="http://schemas.microsoft.com/office/powerpoint/2010/main" val="4208268837"/>
              </p:ext>
            </p:extLst>
          </p:nvPr>
        </p:nvGraphicFramePr>
        <p:xfrm>
          <a:off x="697715" y="3068960"/>
          <a:ext cx="7748569" cy="21875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5</a:t>
            </a:fld>
            <a:endParaRPr lang="es-ES"/>
          </a:p>
        </p:txBody>
      </p:sp>
      <p:sp>
        <p:nvSpPr>
          <p:cNvPr id="8" name="Marcador de fecha 5">
            <a:extLst>
              <a:ext uri="{FF2B5EF4-FFF2-40B4-BE49-F238E27FC236}">
                <a16:creationId xmlns:a16="http://schemas.microsoft.com/office/drawing/2014/main" id="{012832A4-B20B-3044-80E6-5875C11465A9}"/>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pic>
        <p:nvPicPr>
          <p:cNvPr id="9" name="3 Imagen">
            <a:extLst>
              <a:ext uri="{FF2B5EF4-FFF2-40B4-BE49-F238E27FC236}">
                <a16:creationId xmlns:a16="http://schemas.microsoft.com/office/drawing/2014/main" id="{C7EA7214-6E75-094F-8562-C69298DD05E9}"/>
              </a:ext>
            </a:extLst>
          </p:cNvPr>
          <p:cNvPicPr>
            <a:picLocks noChangeAspect="1"/>
          </p:cNvPicPr>
          <p:nvPr/>
        </p:nvPicPr>
        <p:blipFill rotWithShape="1">
          <a:blip r:embed="rId8">
            <a:extLst>
              <a:ext uri="{28A0092B-C50C-407E-A947-70E740481C1C}">
                <a14:useLocalDpi xmlns:a14="http://schemas.microsoft.com/office/drawing/2010/main" val="0"/>
              </a:ext>
            </a:extLst>
          </a:blip>
          <a:srcRect l="389" t="59407" r="-389" b="12691"/>
          <a:stretch/>
        </p:blipFill>
        <p:spPr>
          <a:xfrm>
            <a:off x="1259632" y="5632955"/>
            <a:ext cx="6287732" cy="338193"/>
          </a:xfrm>
          <a:prstGeom prst="rect">
            <a:avLst/>
          </a:prstGeom>
        </p:spPr>
      </p:pic>
      <p:cxnSp>
        <p:nvCxnSpPr>
          <p:cNvPr id="10" name="Conector recto de flecha 9">
            <a:extLst>
              <a:ext uri="{FF2B5EF4-FFF2-40B4-BE49-F238E27FC236}">
                <a16:creationId xmlns:a16="http://schemas.microsoft.com/office/drawing/2014/main" id="{40AB4E3C-78D3-4B4C-852F-20B5FB30AF85}"/>
              </a:ext>
            </a:extLst>
          </p:cNvPr>
          <p:cNvCxnSpPr>
            <a:cxnSpLocks/>
          </p:cNvCxnSpPr>
          <p:nvPr/>
        </p:nvCxnSpPr>
        <p:spPr>
          <a:xfrm flipH="1">
            <a:off x="6053982" y="4593677"/>
            <a:ext cx="229766" cy="103927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1787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1700808"/>
            <a:ext cx="8229600" cy="4209331"/>
          </a:xfrm>
        </p:spPr>
        <p:txBody>
          <a:bodyPr/>
          <a:lstStyle/>
          <a:p>
            <a:r>
              <a:rPr lang="es-ES" u="none" dirty="0"/>
              <a:t>Light </a:t>
            </a:r>
            <a:r>
              <a:rPr lang="es-ES" u="none" dirty="0" err="1"/>
              <a:t>intensity</a:t>
            </a:r>
            <a:r>
              <a:rPr lang="es-ES" u="none" dirty="0"/>
              <a:t> </a:t>
            </a:r>
            <a:r>
              <a:rPr lang="es-ES" b="0" u="none" dirty="0" err="1"/>
              <a:t>is</a:t>
            </a:r>
            <a:r>
              <a:rPr lang="es-ES" b="0" u="none" dirty="0"/>
              <a:t> </a:t>
            </a:r>
            <a:r>
              <a:rPr lang="es-ES" b="0" u="none" dirty="0" err="1"/>
              <a:t>used</a:t>
            </a:r>
            <a:r>
              <a:rPr lang="es-ES" b="0" u="none" dirty="0"/>
              <a:t> </a:t>
            </a:r>
            <a:r>
              <a:rPr lang="es-ES" b="0" u="none" dirty="0" err="1"/>
              <a:t>to</a:t>
            </a:r>
            <a:r>
              <a:rPr lang="es-ES" b="0" u="none" dirty="0"/>
              <a:t> </a:t>
            </a:r>
            <a:r>
              <a:rPr lang="es-ES" b="0" u="none" dirty="0" err="1"/>
              <a:t>calculate</a:t>
            </a:r>
            <a:r>
              <a:rPr lang="es-ES" b="0" u="none" dirty="0"/>
              <a:t> </a:t>
            </a:r>
            <a:r>
              <a:rPr lang="es-ES" b="0" u="none" dirty="0" err="1"/>
              <a:t>the</a:t>
            </a:r>
            <a:r>
              <a:rPr lang="es-ES" b="0" u="none" dirty="0"/>
              <a:t> error </a:t>
            </a:r>
            <a:r>
              <a:rPr lang="en-GB" b="0" u="none" dirty="0"/>
              <a:t>probabilities</a:t>
            </a:r>
          </a:p>
          <a:p>
            <a:r>
              <a:rPr lang="en-GB" b="0" u="none" dirty="0"/>
              <a:t>Convert error probability into Phred score quality - Ewing B, Green P. (1998)</a:t>
            </a:r>
          </a:p>
          <a:p>
            <a:r>
              <a:rPr lang="en-GB" b="0" u="none" dirty="0"/>
              <a:t>Phred originated as an algorithmic approach that considered Sanger sequencing metrics, such as </a:t>
            </a:r>
            <a:r>
              <a:rPr lang="en-GB" u="none" dirty="0"/>
              <a:t>peak resolution and shape</a:t>
            </a:r>
            <a:endParaRPr lang="es-ES" dirty="0"/>
          </a:p>
        </p:txBody>
      </p:sp>
      <p:sp>
        <p:nvSpPr>
          <p:cNvPr id="2" name="1 Título"/>
          <p:cNvSpPr>
            <a:spLocks noGrp="1"/>
          </p:cNvSpPr>
          <p:nvPr>
            <p:ph type="title"/>
          </p:nvPr>
        </p:nvSpPr>
        <p:spPr/>
        <p:txBody>
          <a:bodyPr/>
          <a:lstStyle/>
          <a:p>
            <a:r>
              <a:rPr lang="en-GB" dirty="0"/>
              <a:t>Phred quality and error probability</a:t>
            </a:r>
          </a:p>
        </p:txBody>
      </p:sp>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6</a:t>
            </a:fld>
            <a:endParaRPr lang="es-ES"/>
          </a:p>
        </p:txBody>
      </p:sp>
      <p:pic>
        <p:nvPicPr>
          <p:cNvPr id="8" name="Picture 7">
            <a:extLst>
              <a:ext uri="{FF2B5EF4-FFF2-40B4-BE49-F238E27FC236}">
                <a16:creationId xmlns:a16="http://schemas.microsoft.com/office/drawing/2014/main" id="{9CB6FD67-8FF2-453F-A1B9-3EA4DB8EDF53}"/>
              </a:ext>
            </a:extLst>
          </p:cNvPr>
          <p:cNvPicPr>
            <a:picLocks noChangeAspect="1"/>
          </p:cNvPicPr>
          <p:nvPr/>
        </p:nvPicPr>
        <p:blipFill rotWithShape="1">
          <a:blip r:embed="rId3"/>
          <a:srcRect l="21453"/>
          <a:stretch/>
        </p:blipFill>
        <p:spPr>
          <a:xfrm>
            <a:off x="862495" y="4173130"/>
            <a:ext cx="4090666" cy="1603912"/>
          </a:xfrm>
          <a:prstGeom prst="rect">
            <a:avLst/>
          </a:prstGeom>
        </p:spPr>
      </p:pic>
      <p:pic>
        <p:nvPicPr>
          <p:cNvPr id="4" name="Picture 3">
            <a:extLst>
              <a:ext uri="{FF2B5EF4-FFF2-40B4-BE49-F238E27FC236}">
                <a16:creationId xmlns:a16="http://schemas.microsoft.com/office/drawing/2014/main" id="{A51BA4A3-30E7-4557-AC39-621E0A0B9D76}"/>
              </a:ext>
            </a:extLst>
          </p:cNvPr>
          <p:cNvPicPr>
            <a:picLocks noChangeAspect="1"/>
          </p:cNvPicPr>
          <p:nvPr/>
        </p:nvPicPr>
        <p:blipFill rotWithShape="1">
          <a:blip r:embed="rId4"/>
          <a:srcRect l="46451" t="40550"/>
          <a:stretch/>
        </p:blipFill>
        <p:spPr>
          <a:xfrm>
            <a:off x="5667457" y="3849122"/>
            <a:ext cx="2455657" cy="2047886"/>
          </a:xfrm>
          <a:prstGeom prst="rect">
            <a:avLst/>
          </a:prstGeom>
        </p:spPr>
      </p:pic>
      <p:pic>
        <p:nvPicPr>
          <p:cNvPr id="2050" name="Picture 2" descr="Wellcome Sanger Institute logo">
            <a:extLst>
              <a:ext uri="{FF2B5EF4-FFF2-40B4-BE49-F238E27FC236}">
                <a16:creationId xmlns:a16="http://schemas.microsoft.com/office/drawing/2014/main" id="{CC08E05E-9D19-4D24-8C7C-130B416A0C3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62495" y="5777042"/>
            <a:ext cx="1547664" cy="53227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illumina logo">
            <a:extLst>
              <a:ext uri="{FF2B5EF4-FFF2-40B4-BE49-F238E27FC236}">
                <a16:creationId xmlns:a16="http://schemas.microsoft.com/office/drawing/2014/main" id="{113550C8-A630-4668-98B4-E1761FFDD58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580112" y="5867054"/>
            <a:ext cx="1547664" cy="442266"/>
          </a:xfrm>
          <a:prstGeom prst="rect">
            <a:avLst/>
          </a:prstGeom>
          <a:noFill/>
          <a:extLst>
            <a:ext uri="{909E8E84-426E-40DD-AFC4-6F175D3DCCD1}">
              <a14:hiddenFill xmlns:a14="http://schemas.microsoft.com/office/drawing/2010/main">
                <a:solidFill>
                  <a:srgbClr val="FFFFFF"/>
                </a:solidFill>
              </a14:hiddenFill>
            </a:ext>
          </a:extLst>
        </p:spPr>
      </p:pic>
      <p:sp>
        <p:nvSpPr>
          <p:cNvPr id="11" name="Marcador de fecha 5">
            <a:extLst>
              <a:ext uri="{FF2B5EF4-FFF2-40B4-BE49-F238E27FC236}">
                <a16:creationId xmlns:a16="http://schemas.microsoft.com/office/drawing/2014/main" id="{01CED053-636B-9B46-9E6C-F9F35A8B361F}"/>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1576512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1700808"/>
            <a:ext cx="8686800" cy="4209331"/>
          </a:xfrm>
        </p:spPr>
        <p:txBody>
          <a:bodyPr/>
          <a:lstStyle/>
          <a:p>
            <a:r>
              <a:rPr lang="en-GB" b="0" u="none" dirty="0"/>
              <a:t>Convert error probability into Phred score quality - in real time on Illumina platforms</a:t>
            </a:r>
          </a:p>
          <a:p>
            <a:r>
              <a:rPr lang="en-GB" b="0" u="none" dirty="0"/>
              <a:t>Q scores are defined as a property that is logarithmically related to the base calling error probabilities (P)</a:t>
            </a:r>
          </a:p>
          <a:p>
            <a:r>
              <a:rPr lang="es-ES" b="0" u="none" dirty="0" err="1"/>
              <a:t>Phred</a:t>
            </a:r>
            <a:r>
              <a:rPr lang="es-ES" b="0" u="none" dirty="0"/>
              <a:t> </a:t>
            </a:r>
            <a:r>
              <a:rPr lang="es-ES" b="0" u="none" dirty="0" err="1"/>
              <a:t>quality</a:t>
            </a:r>
            <a:r>
              <a:rPr lang="es-ES" b="0" u="none" dirty="0"/>
              <a:t> </a:t>
            </a:r>
            <a:r>
              <a:rPr lang="es-ES" b="0" u="none" dirty="0" err="1"/>
              <a:t>range</a:t>
            </a:r>
            <a:r>
              <a:rPr lang="es-ES" b="0" u="none" dirty="0"/>
              <a:t> </a:t>
            </a:r>
            <a:r>
              <a:rPr lang="es-ES" b="0" u="none" dirty="0" err="1"/>
              <a:t>between</a:t>
            </a:r>
            <a:r>
              <a:rPr lang="es-ES" b="0" u="none" dirty="0"/>
              <a:t> 0-40 </a:t>
            </a:r>
            <a:r>
              <a:rPr lang="es-ES" b="0" u="none" dirty="0" err="1"/>
              <a:t>for</a:t>
            </a:r>
            <a:r>
              <a:rPr lang="es-ES" b="0" u="none" dirty="0"/>
              <a:t> Sanger and </a:t>
            </a:r>
            <a:r>
              <a:rPr lang="es-ES" b="0" u="none" dirty="0" err="1"/>
              <a:t>Illumina</a:t>
            </a:r>
            <a:r>
              <a:rPr lang="es-ES" b="0" u="none" dirty="0"/>
              <a:t> 1.8+</a:t>
            </a:r>
          </a:p>
        </p:txBody>
      </p:sp>
      <p:sp>
        <p:nvSpPr>
          <p:cNvPr id="2" name="1 Título"/>
          <p:cNvSpPr>
            <a:spLocks noGrp="1"/>
          </p:cNvSpPr>
          <p:nvPr>
            <p:ph type="title"/>
          </p:nvPr>
        </p:nvSpPr>
        <p:spPr/>
        <p:txBody>
          <a:bodyPr/>
          <a:lstStyle/>
          <a:p>
            <a:r>
              <a:rPr lang="en-GB" dirty="0"/>
              <a:t>Phred quality and error probability</a:t>
            </a:r>
            <a:endParaRPr lang="es-ES" dirty="0"/>
          </a:p>
        </p:txBody>
      </p:sp>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7</a:t>
            </a:fld>
            <a:endParaRPr lang="es-ES"/>
          </a:p>
        </p:txBody>
      </p:sp>
      <p:pic>
        <p:nvPicPr>
          <p:cNvPr id="9" name="Picture 8">
            <a:extLst>
              <a:ext uri="{FF2B5EF4-FFF2-40B4-BE49-F238E27FC236}">
                <a16:creationId xmlns:a16="http://schemas.microsoft.com/office/drawing/2014/main" id="{96E1F067-73C6-4702-A3A7-327C41D63ACE}"/>
              </a:ext>
            </a:extLst>
          </p:cNvPr>
          <p:cNvPicPr>
            <a:picLocks noChangeAspect="1"/>
          </p:cNvPicPr>
          <p:nvPr/>
        </p:nvPicPr>
        <p:blipFill>
          <a:blip r:embed="rId3"/>
          <a:stretch>
            <a:fillRect/>
          </a:stretch>
        </p:blipFill>
        <p:spPr>
          <a:xfrm>
            <a:off x="347193" y="4005342"/>
            <a:ext cx="4925551" cy="2159961"/>
          </a:xfrm>
          <a:prstGeom prst="rect">
            <a:avLst/>
          </a:prstGeom>
        </p:spPr>
      </p:pic>
      <p:pic>
        <p:nvPicPr>
          <p:cNvPr id="10" name="Picture 9">
            <a:extLst>
              <a:ext uri="{FF2B5EF4-FFF2-40B4-BE49-F238E27FC236}">
                <a16:creationId xmlns:a16="http://schemas.microsoft.com/office/drawing/2014/main" id="{AE9A6ED4-4662-4A1E-AEB4-8A1872EF2029}"/>
              </a:ext>
            </a:extLst>
          </p:cNvPr>
          <p:cNvPicPr>
            <a:picLocks noChangeAspect="1"/>
          </p:cNvPicPr>
          <p:nvPr/>
        </p:nvPicPr>
        <p:blipFill>
          <a:blip r:embed="rId4"/>
          <a:stretch>
            <a:fillRect/>
          </a:stretch>
        </p:blipFill>
        <p:spPr>
          <a:xfrm>
            <a:off x="2098102" y="3456493"/>
            <a:ext cx="1843460" cy="507339"/>
          </a:xfrm>
          <a:prstGeom prst="rect">
            <a:avLst/>
          </a:prstGeom>
        </p:spPr>
      </p:pic>
      <p:sp>
        <p:nvSpPr>
          <p:cNvPr id="11" name="Marcador de fecha 5">
            <a:extLst>
              <a:ext uri="{FF2B5EF4-FFF2-40B4-BE49-F238E27FC236}">
                <a16:creationId xmlns:a16="http://schemas.microsoft.com/office/drawing/2014/main" id="{17EECE34-5FDA-EC4B-A194-63C945F7E061}"/>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2503397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1700808"/>
            <a:ext cx="8686800" cy="4209331"/>
          </a:xfrm>
        </p:spPr>
        <p:txBody>
          <a:bodyPr/>
          <a:lstStyle/>
          <a:p>
            <a:r>
              <a:rPr lang="en-GB" b="0" u="none" dirty="0"/>
              <a:t>Convert error probability into Phred score quality - in real time on Illumina platforms</a:t>
            </a:r>
          </a:p>
          <a:p>
            <a:r>
              <a:rPr lang="en-GB" b="0" u="none" dirty="0"/>
              <a:t>Q scores are defined as a property that is logarithmically related to the base calling error probabilities (P)</a:t>
            </a:r>
          </a:p>
          <a:p>
            <a:r>
              <a:rPr lang="es-ES" b="0" u="none" dirty="0" err="1"/>
              <a:t>Phred</a:t>
            </a:r>
            <a:r>
              <a:rPr lang="es-ES" b="0" u="none" dirty="0"/>
              <a:t> </a:t>
            </a:r>
            <a:r>
              <a:rPr lang="es-ES" b="0" u="none" dirty="0" err="1"/>
              <a:t>quality</a:t>
            </a:r>
            <a:r>
              <a:rPr lang="es-ES" b="0" u="none" dirty="0"/>
              <a:t> </a:t>
            </a:r>
            <a:r>
              <a:rPr lang="es-ES" b="0" u="none" dirty="0" err="1"/>
              <a:t>range</a:t>
            </a:r>
            <a:r>
              <a:rPr lang="es-ES" b="0" u="none" dirty="0"/>
              <a:t> </a:t>
            </a:r>
            <a:r>
              <a:rPr lang="es-ES" b="0" u="none" dirty="0" err="1"/>
              <a:t>between</a:t>
            </a:r>
            <a:r>
              <a:rPr lang="es-ES" b="0" u="none" dirty="0"/>
              <a:t> 0-40 </a:t>
            </a:r>
            <a:r>
              <a:rPr lang="es-ES" b="0" u="none" dirty="0" err="1"/>
              <a:t>for</a:t>
            </a:r>
            <a:r>
              <a:rPr lang="es-ES" b="0" u="none" dirty="0"/>
              <a:t> Sanger and </a:t>
            </a:r>
            <a:r>
              <a:rPr lang="es-ES" b="0" u="none" dirty="0" err="1"/>
              <a:t>Illumina</a:t>
            </a:r>
            <a:r>
              <a:rPr lang="es-ES" b="0" u="none" dirty="0"/>
              <a:t> 1.8+</a:t>
            </a:r>
          </a:p>
        </p:txBody>
      </p:sp>
      <p:sp>
        <p:nvSpPr>
          <p:cNvPr id="2" name="1 Título"/>
          <p:cNvSpPr>
            <a:spLocks noGrp="1"/>
          </p:cNvSpPr>
          <p:nvPr>
            <p:ph type="title"/>
          </p:nvPr>
        </p:nvSpPr>
        <p:spPr/>
        <p:txBody>
          <a:bodyPr/>
          <a:lstStyle/>
          <a:p>
            <a:r>
              <a:rPr lang="en-GB" dirty="0"/>
              <a:t>Phred quality and error probability</a:t>
            </a:r>
            <a:endParaRPr lang="es-ES" dirty="0"/>
          </a:p>
        </p:txBody>
      </p:sp>
      <p:sp>
        <p:nvSpPr>
          <p:cNvPr id="6" name="Marcador de pie de página 5"/>
          <p:cNvSpPr>
            <a:spLocks noGrp="1"/>
          </p:cNvSpPr>
          <p:nvPr>
            <p:ph type="ftr" sz="quarter" idx="11"/>
          </p:nvPr>
        </p:nvSpPr>
        <p:spPr/>
        <p:txBody>
          <a:bodyPr/>
          <a:lstStyle/>
          <a:p>
            <a:r>
              <a:rPr lang="es-ES_tradnl"/>
              <a:t>Secuenciación de genomas  bacterianos: herramientas y aplicaciones</a:t>
            </a:r>
            <a:endParaRPr lang="es-ES"/>
          </a:p>
        </p:txBody>
      </p:sp>
      <p:sp>
        <p:nvSpPr>
          <p:cNvPr id="7" name="Marcador de número de diapositiva 6"/>
          <p:cNvSpPr>
            <a:spLocks noGrp="1"/>
          </p:cNvSpPr>
          <p:nvPr>
            <p:ph type="sldNum" sz="quarter" idx="12"/>
          </p:nvPr>
        </p:nvSpPr>
        <p:spPr/>
        <p:txBody>
          <a:bodyPr/>
          <a:lstStyle/>
          <a:p>
            <a:fld id="{132FADFE-3B8F-471C-ABF0-DBC7717ECBBC}" type="slidenum">
              <a:rPr lang="es-ES" smtClean="0"/>
              <a:t>8</a:t>
            </a:fld>
            <a:endParaRPr lang="es-ES" dirty="0"/>
          </a:p>
        </p:txBody>
      </p:sp>
      <p:pic>
        <p:nvPicPr>
          <p:cNvPr id="9" name="Picture 8">
            <a:extLst>
              <a:ext uri="{FF2B5EF4-FFF2-40B4-BE49-F238E27FC236}">
                <a16:creationId xmlns:a16="http://schemas.microsoft.com/office/drawing/2014/main" id="{96E1F067-73C6-4702-A3A7-327C41D63ACE}"/>
              </a:ext>
            </a:extLst>
          </p:cNvPr>
          <p:cNvPicPr>
            <a:picLocks noChangeAspect="1"/>
          </p:cNvPicPr>
          <p:nvPr/>
        </p:nvPicPr>
        <p:blipFill>
          <a:blip r:embed="rId3"/>
          <a:stretch>
            <a:fillRect/>
          </a:stretch>
        </p:blipFill>
        <p:spPr>
          <a:xfrm>
            <a:off x="347193" y="4005342"/>
            <a:ext cx="4925551" cy="2159961"/>
          </a:xfrm>
          <a:prstGeom prst="rect">
            <a:avLst/>
          </a:prstGeom>
        </p:spPr>
      </p:pic>
      <p:pic>
        <p:nvPicPr>
          <p:cNvPr id="10" name="Picture 9">
            <a:extLst>
              <a:ext uri="{FF2B5EF4-FFF2-40B4-BE49-F238E27FC236}">
                <a16:creationId xmlns:a16="http://schemas.microsoft.com/office/drawing/2014/main" id="{AE9A6ED4-4662-4A1E-AEB4-8A1872EF2029}"/>
              </a:ext>
            </a:extLst>
          </p:cNvPr>
          <p:cNvPicPr>
            <a:picLocks noChangeAspect="1"/>
          </p:cNvPicPr>
          <p:nvPr/>
        </p:nvPicPr>
        <p:blipFill>
          <a:blip r:embed="rId4"/>
          <a:stretch>
            <a:fillRect/>
          </a:stretch>
        </p:blipFill>
        <p:spPr>
          <a:xfrm>
            <a:off x="2098102" y="3456493"/>
            <a:ext cx="1843460" cy="507339"/>
          </a:xfrm>
          <a:prstGeom prst="rect">
            <a:avLst/>
          </a:prstGeom>
        </p:spPr>
      </p:pic>
      <p:sp>
        <p:nvSpPr>
          <p:cNvPr id="11" name="Marcador de fecha 5">
            <a:extLst>
              <a:ext uri="{FF2B5EF4-FFF2-40B4-BE49-F238E27FC236}">
                <a16:creationId xmlns:a16="http://schemas.microsoft.com/office/drawing/2014/main" id="{17EECE34-5FDA-EC4B-A194-63C945F7E061}"/>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
        <p:nvSpPr>
          <p:cNvPr id="5" name="CuadroTexto 4">
            <a:extLst>
              <a:ext uri="{FF2B5EF4-FFF2-40B4-BE49-F238E27FC236}">
                <a16:creationId xmlns:a16="http://schemas.microsoft.com/office/drawing/2014/main" id="{F98DBF15-7A76-DA89-BAE4-91B4AE5D7D58}"/>
              </a:ext>
            </a:extLst>
          </p:cNvPr>
          <p:cNvSpPr txBox="1"/>
          <p:nvPr/>
        </p:nvSpPr>
        <p:spPr>
          <a:xfrm>
            <a:off x="6092747" y="3649732"/>
            <a:ext cx="2594053" cy="2862322"/>
          </a:xfrm>
          <a:prstGeom prst="rect">
            <a:avLst/>
          </a:prstGeom>
          <a:noFill/>
        </p:spPr>
        <p:txBody>
          <a:bodyPr wrap="square">
            <a:spAutoFit/>
          </a:bodyPr>
          <a:lstStyle/>
          <a:p>
            <a:r>
              <a:rPr lang="es-ES" dirty="0"/>
              <a:t>Error = 1 in 10.000</a:t>
            </a:r>
          </a:p>
          <a:p>
            <a:endParaRPr lang="es-ES" dirty="0"/>
          </a:p>
          <a:p>
            <a:endParaRPr lang="es-ES" dirty="0"/>
          </a:p>
          <a:p>
            <a:r>
              <a:rPr lang="es-ES" dirty="0"/>
              <a:t>P = 0.0001</a:t>
            </a:r>
          </a:p>
          <a:p>
            <a:endParaRPr lang="es-ES" dirty="0"/>
          </a:p>
          <a:p>
            <a:endParaRPr lang="es-ES" dirty="0"/>
          </a:p>
          <a:p>
            <a:r>
              <a:rPr lang="es-ES" dirty="0"/>
              <a:t>Q = -10*log10(0.0001)</a:t>
            </a:r>
          </a:p>
          <a:p>
            <a:endParaRPr lang="es-ES" dirty="0"/>
          </a:p>
          <a:p>
            <a:endParaRPr lang="es-ES" dirty="0"/>
          </a:p>
          <a:p>
            <a:r>
              <a:rPr lang="es-ES" dirty="0"/>
              <a:t>Q = 40</a:t>
            </a:r>
          </a:p>
        </p:txBody>
      </p:sp>
      <p:cxnSp>
        <p:nvCxnSpPr>
          <p:cNvPr id="12" name="Conector recto de flecha 11">
            <a:extLst>
              <a:ext uri="{FF2B5EF4-FFF2-40B4-BE49-F238E27FC236}">
                <a16:creationId xmlns:a16="http://schemas.microsoft.com/office/drawing/2014/main" id="{3256FEFB-6113-55B0-D1DA-BFE242F3CC26}"/>
              </a:ext>
            </a:extLst>
          </p:cNvPr>
          <p:cNvCxnSpPr/>
          <p:nvPr/>
        </p:nvCxnSpPr>
        <p:spPr>
          <a:xfrm>
            <a:off x="6732240" y="4005342"/>
            <a:ext cx="0" cy="50377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3" name="Conector recto de flecha 12">
            <a:extLst>
              <a:ext uri="{FF2B5EF4-FFF2-40B4-BE49-F238E27FC236}">
                <a16:creationId xmlns:a16="http://schemas.microsoft.com/office/drawing/2014/main" id="{0EA26023-1E66-17B7-CE5B-32DE593B4322}"/>
              </a:ext>
            </a:extLst>
          </p:cNvPr>
          <p:cNvCxnSpPr/>
          <p:nvPr/>
        </p:nvCxnSpPr>
        <p:spPr>
          <a:xfrm>
            <a:off x="6588224" y="4797152"/>
            <a:ext cx="0" cy="50377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D59A1715-6827-363F-3DE2-A0EA7BAB7A44}"/>
              </a:ext>
            </a:extLst>
          </p:cNvPr>
          <p:cNvCxnSpPr/>
          <p:nvPr/>
        </p:nvCxnSpPr>
        <p:spPr>
          <a:xfrm>
            <a:off x="6444208" y="5661526"/>
            <a:ext cx="0" cy="50377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924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normAutofit/>
          </a:bodyPr>
          <a:lstStyle/>
          <a:p>
            <a:r>
              <a:rPr lang="es-ES" sz="2000" b="0" u="none" dirty="0"/>
              <a:t>Convert </a:t>
            </a:r>
            <a:r>
              <a:rPr lang="es-ES" sz="2000" b="0" u="none" dirty="0" err="1"/>
              <a:t>Phred</a:t>
            </a:r>
            <a:r>
              <a:rPr lang="es-ES" sz="2000" b="0" u="none" dirty="0"/>
              <a:t> </a:t>
            </a:r>
            <a:r>
              <a:rPr lang="es-ES" sz="2000" b="0" u="none" dirty="0" err="1"/>
              <a:t>quality</a:t>
            </a:r>
            <a:r>
              <a:rPr lang="es-ES" sz="2000" b="0" u="none" dirty="0"/>
              <a:t> score </a:t>
            </a:r>
            <a:r>
              <a:rPr lang="es-ES" sz="2000" b="0" u="none" dirty="0" err="1"/>
              <a:t>into</a:t>
            </a:r>
            <a:r>
              <a:rPr lang="es-ES" sz="2000" b="0" u="none" dirty="0"/>
              <a:t> ASCII, </a:t>
            </a:r>
            <a:r>
              <a:rPr lang="en-GB" b="0" u="none" dirty="0"/>
              <a:t>a compact form, which uses only 1 byte per quality value</a:t>
            </a:r>
            <a:endParaRPr lang="es-ES" sz="2000" dirty="0"/>
          </a:p>
        </p:txBody>
      </p:sp>
      <p:sp>
        <p:nvSpPr>
          <p:cNvPr id="6" name="5 CuadroTexto"/>
          <p:cNvSpPr txBox="1"/>
          <p:nvPr/>
        </p:nvSpPr>
        <p:spPr>
          <a:xfrm>
            <a:off x="5473874" y="2808616"/>
            <a:ext cx="3513108" cy="2308324"/>
          </a:xfrm>
          <a:prstGeom prst="rect">
            <a:avLst/>
          </a:prstGeom>
          <a:noFill/>
        </p:spPr>
        <p:txBody>
          <a:bodyPr wrap="square" rtlCol="0">
            <a:spAutoFit/>
          </a:bodyPr>
          <a:lstStyle/>
          <a:p>
            <a:pPr marL="285750" indent="-285750">
              <a:buFont typeface="Arial" panose="020B0604020202020204" pitchFamily="34" charset="0"/>
              <a:buChar char="•"/>
            </a:pPr>
            <a:r>
              <a:rPr lang="en-GB" dirty="0"/>
              <a:t>Phred+33 (Sanger and current Illumina). 0 Phred quality correspond to decimal 33, which is the symbol </a:t>
            </a:r>
            <a:r>
              <a:rPr lang="es-ES" dirty="0"/>
              <a:t>!</a:t>
            </a:r>
          </a:p>
          <a:p>
            <a:pPr marL="285750" indent="-285750">
              <a:buFont typeface="Arial" panose="020B0604020202020204" pitchFamily="34" charset="0"/>
              <a:buChar char="•"/>
            </a:pPr>
            <a:endParaRPr lang="es-ES" dirty="0"/>
          </a:p>
          <a:p>
            <a:pPr marL="285750" indent="-285750">
              <a:buFont typeface="Arial" panose="020B0604020202020204" pitchFamily="34" charset="0"/>
              <a:buChar char="•"/>
            </a:pPr>
            <a:endParaRPr lang="es-ES" dirty="0"/>
          </a:p>
          <a:p>
            <a:pPr marL="285750" indent="-285750">
              <a:buFont typeface="Arial" panose="020B0604020202020204" pitchFamily="34" charset="0"/>
              <a:buChar char="•"/>
            </a:pPr>
            <a:r>
              <a:rPr lang="es-ES" dirty="0"/>
              <a:t>Phred+64 (</a:t>
            </a:r>
            <a:r>
              <a:rPr lang="es-ES" dirty="0" err="1"/>
              <a:t>Solexa</a:t>
            </a:r>
            <a:r>
              <a:rPr lang="es-ES" dirty="0"/>
              <a:t> and </a:t>
            </a:r>
            <a:r>
              <a:rPr lang="es-ES" dirty="0" err="1"/>
              <a:t>Illumina</a:t>
            </a:r>
            <a:r>
              <a:rPr lang="es-ES" dirty="0"/>
              <a:t> 1.3-1.5)</a:t>
            </a:r>
          </a:p>
        </p:txBody>
      </p:sp>
      <p:sp>
        <p:nvSpPr>
          <p:cNvPr id="9" name="Marcador de pie de página 8"/>
          <p:cNvSpPr>
            <a:spLocks noGrp="1"/>
          </p:cNvSpPr>
          <p:nvPr>
            <p:ph type="ftr" sz="quarter" idx="11"/>
          </p:nvPr>
        </p:nvSpPr>
        <p:spPr/>
        <p:txBody>
          <a:bodyPr/>
          <a:lstStyle/>
          <a:p>
            <a:r>
              <a:rPr lang="es-ES_tradnl"/>
              <a:t>Secuenciación de genomas  bacterianos: herramientas y aplicaciones</a:t>
            </a:r>
            <a:endParaRPr lang="es-ES"/>
          </a:p>
        </p:txBody>
      </p:sp>
      <p:sp>
        <p:nvSpPr>
          <p:cNvPr id="10" name="Marcador de número de diapositiva 9"/>
          <p:cNvSpPr>
            <a:spLocks noGrp="1"/>
          </p:cNvSpPr>
          <p:nvPr>
            <p:ph type="sldNum" sz="quarter" idx="12"/>
          </p:nvPr>
        </p:nvSpPr>
        <p:spPr/>
        <p:txBody>
          <a:bodyPr/>
          <a:lstStyle/>
          <a:p>
            <a:fld id="{132FADFE-3B8F-471C-ABF0-DBC7717ECBBC}" type="slidenum">
              <a:rPr lang="es-ES" smtClean="0"/>
              <a:t>9</a:t>
            </a:fld>
            <a:endParaRPr lang="es-ES"/>
          </a:p>
        </p:txBody>
      </p:sp>
      <p:pic>
        <p:nvPicPr>
          <p:cNvPr id="1026" name="Picture 2" descr="https://www.drive5.com/usearch/manual/qscores.gif">
            <a:extLst>
              <a:ext uri="{FF2B5EF4-FFF2-40B4-BE49-F238E27FC236}">
                <a16:creationId xmlns:a16="http://schemas.microsoft.com/office/drawing/2014/main" id="{B62D3AC5-34ED-4C5F-9E18-1F06EEB1D0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341" y="2708920"/>
            <a:ext cx="5132533" cy="3219697"/>
          </a:xfrm>
          <a:prstGeom prst="rect">
            <a:avLst/>
          </a:prstGeom>
          <a:noFill/>
          <a:extLst>
            <a:ext uri="{909E8E84-426E-40DD-AFC4-6F175D3DCCD1}">
              <a14:hiddenFill xmlns:a14="http://schemas.microsoft.com/office/drawing/2010/main">
                <a:solidFill>
                  <a:srgbClr val="FFFFFF"/>
                </a:solidFill>
              </a14:hiddenFill>
            </a:ext>
          </a:extLst>
        </p:spPr>
      </p:pic>
      <p:sp>
        <p:nvSpPr>
          <p:cNvPr id="15" name="1 Título">
            <a:extLst>
              <a:ext uri="{FF2B5EF4-FFF2-40B4-BE49-F238E27FC236}">
                <a16:creationId xmlns:a16="http://schemas.microsoft.com/office/drawing/2014/main" id="{AE78E7D0-32D3-4109-A589-3547E3B2E977}"/>
              </a:ext>
            </a:extLst>
          </p:cNvPr>
          <p:cNvSpPr>
            <a:spLocks noGrp="1"/>
          </p:cNvSpPr>
          <p:nvPr>
            <p:ph type="title"/>
          </p:nvPr>
        </p:nvSpPr>
        <p:spPr>
          <a:xfrm>
            <a:off x="628650" y="700647"/>
            <a:ext cx="7886700" cy="866095"/>
          </a:xfrm>
        </p:spPr>
        <p:txBody>
          <a:bodyPr/>
          <a:lstStyle/>
          <a:p>
            <a:r>
              <a:rPr lang="en-GB" dirty="0"/>
              <a:t>Phred quality and error probability</a:t>
            </a:r>
            <a:endParaRPr lang="es-ES" dirty="0"/>
          </a:p>
        </p:txBody>
      </p:sp>
      <p:sp>
        <p:nvSpPr>
          <p:cNvPr id="11" name="Marcador de fecha 5">
            <a:extLst>
              <a:ext uri="{FF2B5EF4-FFF2-40B4-BE49-F238E27FC236}">
                <a16:creationId xmlns:a16="http://schemas.microsoft.com/office/drawing/2014/main" id="{474F9CF8-A20E-DD4D-9D01-99A252EC9FDB}"/>
              </a:ext>
            </a:extLst>
          </p:cNvPr>
          <p:cNvSpPr>
            <a:spLocks noGrp="1"/>
          </p:cNvSpPr>
          <p:nvPr>
            <p:ph type="dt" sz="half" idx="10"/>
          </p:nvPr>
        </p:nvSpPr>
        <p:spPr>
          <a:xfrm>
            <a:off x="457200" y="6356350"/>
            <a:ext cx="2133600" cy="365125"/>
          </a:xfrm>
        </p:spPr>
        <p:txBody>
          <a:bodyPr/>
          <a:lstStyle/>
          <a:p>
            <a:r>
              <a:rPr lang="en-US" dirty="0"/>
              <a:t>25/10/2022</a:t>
            </a:r>
            <a:endParaRPr lang="es-ES" dirty="0"/>
          </a:p>
        </p:txBody>
      </p:sp>
    </p:spTree>
    <p:extLst>
      <p:ext uri="{BB962C8B-B14F-4D97-AF65-F5344CB8AC3E}">
        <p14:creationId xmlns:p14="http://schemas.microsoft.com/office/powerpoint/2010/main" val="404104558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7703</TotalTime>
  <Words>7101</Words>
  <Application>Microsoft Macintosh PowerPoint</Application>
  <PresentationFormat>Presentación en pantalla (4:3)</PresentationFormat>
  <Paragraphs>592</Paragraphs>
  <Slides>49</Slides>
  <Notes>49</Notes>
  <HiddenSlides>3</HiddenSlides>
  <MMClips>0</MMClips>
  <ScaleCrop>false</ScaleCrop>
  <HeadingPairs>
    <vt:vector size="6" baseType="variant">
      <vt:variant>
        <vt:lpstr>Fuentes usadas</vt:lpstr>
      </vt:variant>
      <vt:variant>
        <vt:i4>3</vt:i4>
      </vt:variant>
      <vt:variant>
        <vt:lpstr>Tema</vt:lpstr>
      </vt:variant>
      <vt:variant>
        <vt:i4>2</vt:i4>
      </vt:variant>
      <vt:variant>
        <vt:lpstr>Títulos de diapositiva</vt:lpstr>
      </vt:variant>
      <vt:variant>
        <vt:i4>49</vt:i4>
      </vt:variant>
    </vt:vector>
  </HeadingPairs>
  <TitlesOfParts>
    <vt:vector size="54" baseType="lpstr">
      <vt:lpstr>Arial</vt:lpstr>
      <vt:lpstr>Calibri</vt:lpstr>
      <vt:lpstr>Consolas</vt:lpstr>
      <vt:lpstr>Tema de Office</vt:lpstr>
      <vt:lpstr>1_Tema de Office</vt:lpstr>
      <vt:lpstr>Presentación de PowerPoint</vt:lpstr>
      <vt:lpstr>Step in the process</vt:lpstr>
      <vt:lpstr>Presentación de PowerPoint</vt:lpstr>
      <vt:lpstr>Presentación de PowerPoint</vt:lpstr>
      <vt:lpstr>FASTQ format</vt:lpstr>
      <vt:lpstr>Phred quality and error probability</vt:lpstr>
      <vt:lpstr>Phred quality and error probability</vt:lpstr>
      <vt:lpstr>Phred quality and error probability</vt:lpstr>
      <vt:lpstr>Phred quality and error probability</vt:lpstr>
      <vt:lpstr>Phred quality and error probability</vt:lpstr>
      <vt:lpstr>Error rate and Quality in Nanopore</vt:lpstr>
      <vt:lpstr>Error rate and Quality in Nanopore</vt:lpstr>
      <vt:lpstr>Error rate and Quality in Nanopore</vt:lpstr>
      <vt:lpstr>Error rate and Quality in Nanopore</vt:lpstr>
      <vt:lpstr>FASTQ format</vt:lpstr>
      <vt:lpstr>FASTQ format</vt:lpstr>
      <vt:lpstr>FASTQ format</vt:lpstr>
      <vt:lpstr>FASTQ format</vt:lpstr>
      <vt:lpstr>Sequencing quality assessment</vt:lpstr>
      <vt:lpstr>Sequencing quality assessment: Artifacts</vt:lpstr>
      <vt:lpstr>Sequencing quality assessment</vt:lpstr>
      <vt:lpstr>Sequencing quality assessment: FastQC</vt:lpstr>
      <vt:lpstr>Sequencing quality assessment: fastp</vt:lpstr>
      <vt:lpstr>FastQC: Basic Statistics</vt:lpstr>
      <vt:lpstr>FASTQ format</vt:lpstr>
      <vt:lpstr>FastQC: Basic Statistics</vt:lpstr>
      <vt:lpstr>FastQC: Basic Statistics</vt:lpstr>
      <vt:lpstr>FastQC: Per base sequence quality</vt:lpstr>
      <vt:lpstr>FastQC: Per sequence quality score</vt:lpstr>
      <vt:lpstr>FastQC: Nucleotide related errors</vt:lpstr>
      <vt:lpstr>FastQC: Sequence related errors</vt:lpstr>
      <vt:lpstr>FastQC: Per base sequence quality</vt:lpstr>
      <vt:lpstr>Sequencing quality assessment: NanoPlot</vt:lpstr>
      <vt:lpstr>FastQC: Per base sequence quality</vt:lpstr>
      <vt:lpstr>FastQC: Per base sequence quality</vt:lpstr>
      <vt:lpstr>Sequence filtering</vt:lpstr>
      <vt:lpstr>Sequencing quality filtering</vt:lpstr>
      <vt:lpstr>Sequencing quality filtering: fastp</vt:lpstr>
      <vt:lpstr>Sequencing quality filtering: Trimmomatic</vt:lpstr>
      <vt:lpstr>Sequencing quality filtering: Trim Galore!</vt:lpstr>
      <vt:lpstr>Sequencing quality filtering: NanoFilt</vt:lpstr>
      <vt:lpstr>Sequencing quality filtering: ARTIC guppyplex</vt:lpstr>
      <vt:lpstr>Sequence filtering</vt:lpstr>
      <vt:lpstr>Sequence filtering: stats with MultiQC</vt:lpstr>
      <vt:lpstr>Quality filtering in metagenomic samples</vt:lpstr>
      <vt:lpstr>Quality filtering in metagenomic samples</vt:lpstr>
      <vt:lpstr>Quality filtering in metagenomic samples</vt:lpstr>
      <vt:lpstr>Quality filtering in metagenomic samples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Miguel Juliá</dc:creator>
  <cp:lastModifiedBy>2321</cp:lastModifiedBy>
  <cp:revision>278</cp:revision>
  <dcterms:created xsi:type="dcterms:W3CDTF">2018-09-27T09:17:10Z</dcterms:created>
  <dcterms:modified xsi:type="dcterms:W3CDTF">2022-10-24T20:30:49Z</dcterms:modified>
</cp:coreProperties>
</file>

<file path=docProps/thumbnail.jpeg>
</file>